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70" r:id="rId5"/>
    <p:sldId id="261" r:id="rId6"/>
    <p:sldId id="262" r:id="rId7"/>
    <p:sldId id="2105" r:id="rId8"/>
    <p:sldId id="263" r:id="rId9"/>
    <p:sldId id="264" r:id="rId10"/>
    <p:sldId id="2106" r:id="rId11"/>
    <p:sldId id="265" r:id="rId12"/>
    <p:sldId id="2114" r:id="rId13"/>
    <p:sldId id="2110" r:id="rId14"/>
    <p:sldId id="266" r:id="rId15"/>
    <p:sldId id="259" r:id="rId16"/>
  </p:sldIdLst>
  <p:sldSz cx="18288000" cy="10287000"/>
  <p:notesSz cx="6858000" cy="9144000"/>
  <p:embeddedFontLst>
    <p:embeddedFont>
      <p:font typeface="Arial Bold" panose="020B0704020202020204" pitchFamily="34" charset="0"/>
      <p:regular r:id="rId18"/>
      <p:bold r:id="rId19"/>
    </p:embeddedFont>
    <p:embeddedFont>
      <p:font typeface="Arial Bold Italics" panose="020B0604020202020204" charset="0"/>
      <p:regular r:id="rId20"/>
    </p:embeddedFont>
    <p:embeddedFont>
      <p:font typeface="Brush Script MT" panose="03060802040406070304" pitchFamily="66" charset="0"/>
      <p: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20988-8C4E-49B4-914F-6C383F8D7A87}" v="6" dt="2026-04-28T08:37:23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eri, Harriet" userId="4d4d70bc-68c1-4590-9ad7-6c86e4b37136" providerId="ADAL" clId="{7782588F-8305-49A5-8AF9-607A5A4F0BFF}"/>
    <pc:docChg chg="delSld modSld">
      <pc:chgData name="Mirieri, Harriet" userId="4d4d70bc-68c1-4590-9ad7-6c86e4b37136" providerId="ADAL" clId="{7782588F-8305-49A5-8AF9-607A5A4F0BFF}" dt="2026-04-28T08:37:31.192" v="17" actId="14100"/>
      <pc:docMkLst>
        <pc:docMk/>
      </pc:docMkLst>
      <pc:sldChg chg="modSp mod">
        <pc:chgData name="Mirieri, Harriet" userId="4d4d70bc-68c1-4590-9ad7-6c86e4b37136" providerId="ADAL" clId="{7782588F-8305-49A5-8AF9-607A5A4F0BFF}" dt="2026-04-28T08:35:22.337" v="8" actId="1076"/>
        <pc:sldMkLst>
          <pc:docMk/>
          <pc:sldMk cId="0" sldId="256"/>
        </pc:sldMkLst>
        <pc:spChg chg="mod">
          <ac:chgData name="Mirieri, Harriet" userId="4d4d70bc-68c1-4590-9ad7-6c86e4b37136" providerId="ADAL" clId="{7782588F-8305-49A5-8AF9-607A5A4F0BFF}" dt="2026-04-28T08:35:17.221" v="7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irieri, Harriet" userId="4d4d70bc-68c1-4590-9ad7-6c86e4b37136" providerId="ADAL" clId="{7782588F-8305-49A5-8AF9-607A5A4F0BFF}" dt="2026-04-28T08:35:22.337" v="8" actId="1076"/>
          <ac:spMkLst>
            <pc:docMk/>
            <pc:sldMk cId="0" sldId="256"/>
            <ac:spMk id="68" creationId="{00000000-0000-0000-0000-000000000000}"/>
          </ac:spMkLst>
        </pc:spChg>
        <pc:grpChg chg="mod">
          <ac:chgData name="Mirieri, Harriet" userId="4d4d70bc-68c1-4590-9ad7-6c86e4b37136" providerId="ADAL" clId="{7782588F-8305-49A5-8AF9-607A5A4F0BFF}" dt="2026-04-28T08:35:14.254" v="6" actId="1076"/>
          <ac:grpSpMkLst>
            <pc:docMk/>
            <pc:sldMk cId="0" sldId="256"/>
            <ac:grpSpMk id="6" creationId="{00000000-0000-0000-0000-000000000000}"/>
          </ac:grpSpMkLst>
        </pc:grpChg>
        <pc:picChg chg="mod">
          <ac:chgData name="Mirieri, Harriet" userId="4d4d70bc-68c1-4590-9ad7-6c86e4b37136" providerId="ADAL" clId="{7782588F-8305-49A5-8AF9-607A5A4F0BFF}" dt="2026-04-28T08:34:59.960" v="2" actId="14100"/>
          <ac:picMkLst>
            <pc:docMk/>
            <pc:sldMk cId="0" sldId="256"/>
            <ac:picMk id="63" creationId="{33806106-AD9E-DDFB-5913-85A6E594C1BB}"/>
          </ac:picMkLst>
        </pc:picChg>
        <pc:picChg chg="mod">
          <ac:chgData name="Mirieri, Harriet" userId="4d4d70bc-68c1-4590-9ad7-6c86e4b37136" providerId="ADAL" clId="{7782588F-8305-49A5-8AF9-607A5A4F0BFF}" dt="2026-04-28T08:34:57.351" v="1" actId="14100"/>
          <ac:picMkLst>
            <pc:docMk/>
            <pc:sldMk cId="0" sldId="256"/>
            <ac:picMk id="64" creationId="{BCCAB3DE-8479-A6D6-96EB-708E487AC19A}"/>
          </ac:picMkLst>
        </pc:picChg>
        <pc:picChg chg="mod">
          <ac:chgData name="Mirieri, Harriet" userId="4d4d70bc-68c1-4590-9ad7-6c86e4b37136" providerId="ADAL" clId="{7782588F-8305-49A5-8AF9-607A5A4F0BFF}" dt="2026-04-28T08:35:02.521" v="3" actId="1076"/>
          <ac:picMkLst>
            <pc:docMk/>
            <pc:sldMk cId="0" sldId="256"/>
            <ac:picMk id="76" creationId="{3071648E-59B8-CA52-9CC1-361E47E91CC4}"/>
          </ac:picMkLst>
        </pc:picChg>
        <pc:picChg chg="mod">
          <ac:chgData name="Mirieri, Harriet" userId="4d4d70bc-68c1-4590-9ad7-6c86e4b37136" providerId="ADAL" clId="{7782588F-8305-49A5-8AF9-607A5A4F0BFF}" dt="2026-04-28T08:35:03.972" v="4" actId="1076"/>
          <ac:picMkLst>
            <pc:docMk/>
            <pc:sldMk cId="0" sldId="256"/>
            <ac:picMk id="82" creationId="{703B8629-3517-19F2-3938-C8732A7BC46F}"/>
          </ac:picMkLst>
        </pc:picChg>
        <pc:picChg chg="mod">
          <ac:chgData name="Mirieri, Harriet" userId="4d4d70bc-68c1-4590-9ad7-6c86e4b37136" providerId="ADAL" clId="{7782588F-8305-49A5-8AF9-607A5A4F0BFF}" dt="2026-04-28T08:35:08.588" v="5" actId="1076"/>
          <ac:picMkLst>
            <pc:docMk/>
            <pc:sldMk cId="0" sldId="256"/>
            <ac:picMk id="84" creationId="{88D1E99C-BC05-1EDA-3566-13B5BFC0C2AA}"/>
          </ac:picMkLst>
        </pc:picChg>
        <pc:picChg chg="mod">
          <ac:chgData name="Mirieri, Harriet" userId="4d4d70bc-68c1-4590-9ad7-6c86e4b37136" providerId="ADAL" clId="{7782588F-8305-49A5-8AF9-607A5A4F0BFF}" dt="2026-04-28T08:34:52.954" v="0" actId="1076"/>
          <ac:picMkLst>
            <pc:docMk/>
            <pc:sldMk cId="0" sldId="256"/>
            <ac:picMk id="85" creationId="{C434BF2F-7E4A-E034-3784-EF5830A7C1C9}"/>
          </ac:picMkLst>
        </pc:picChg>
      </pc:sldChg>
      <pc:sldChg chg="modSp mod">
        <pc:chgData name="Mirieri, Harriet" userId="4d4d70bc-68c1-4590-9ad7-6c86e4b37136" providerId="ADAL" clId="{7782588F-8305-49A5-8AF9-607A5A4F0BFF}" dt="2026-04-28T08:36:47.655" v="11" actId="2711"/>
        <pc:sldMkLst>
          <pc:docMk/>
          <pc:sldMk cId="2016642758" sldId="264"/>
        </pc:sldMkLst>
        <pc:spChg chg="mod">
          <ac:chgData name="Mirieri, Harriet" userId="4d4d70bc-68c1-4590-9ad7-6c86e4b37136" providerId="ADAL" clId="{7782588F-8305-49A5-8AF9-607A5A4F0BFF}" dt="2026-04-28T08:36:47.655" v="11" actId="2711"/>
          <ac:spMkLst>
            <pc:docMk/>
            <pc:sldMk cId="2016642758" sldId="264"/>
            <ac:spMk id="62" creationId="{E0BB8899-CAE8-7DFA-244F-67E76B2B9DCA}"/>
          </ac:spMkLst>
        </pc:spChg>
      </pc:sldChg>
      <pc:sldChg chg="modSp mod">
        <pc:chgData name="Mirieri, Harriet" userId="4d4d70bc-68c1-4590-9ad7-6c86e4b37136" providerId="ADAL" clId="{7782588F-8305-49A5-8AF9-607A5A4F0BFF}" dt="2026-04-28T08:37:31.192" v="17" actId="14100"/>
        <pc:sldMkLst>
          <pc:docMk/>
          <pc:sldMk cId="2698291109" sldId="265"/>
        </pc:sldMkLst>
        <pc:graphicFrameChg chg="mod">
          <ac:chgData name="Mirieri, Harriet" userId="4d4d70bc-68c1-4590-9ad7-6c86e4b37136" providerId="ADAL" clId="{7782588F-8305-49A5-8AF9-607A5A4F0BFF}" dt="2026-04-28T08:37:31.192" v="17" actId="14100"/>
          <ac:graphicFrameMkLst>
            <pc:docMk/>
            <pc:sldMk cId="2698291109" sldId="265"/>
            <ac:graphicFrameMk id="61" creationId="{5A8B6E49-F632-6CFA-52CE-C665FC9A53E5}"/>
          </ac:graphicFrameMkLst>
        </pc:graphicFrameChg>
      </pc:sldChg>
      <pc:sldChg chg="del">
        <pc:chgData name="Mirieri, Harriet" userId="4d4d70bc-68c1-4590-9ad7-6c86e4b37136" providerId="ADAL" clId="{7782588F-8305-49A5-8AF9-607A5A4F0BFF}" dt="2026-04-28T08:35:43.886" v="9" actId="47"/>
        <pc:sldMkLst>
          <pc:docMk/>
          <pc:sldMk cId="904902803" sldId="2086"/>
        </pc:sldMkLst>
      </pc:sldChg>
      <pc:sldChg chg="modSp mod">
        <pc:chgData name="Mirieri, Harriet" userId="4d4d70bc-68c1-4590-9ad7-6c86e4b37136" providerId="ADAL" clId="{7782588F-8305-49A5-8AF9-607A5A4F0BFF}" dt="2026-04-28T08:37:23.219" v="15" actId="255"/>
        <pc:sldMkLst>
          <pc:docMk/>
          <pc:sldMk cId="206072699" sldId="2106"/>
        </pc:sldMkLst>
        <pc:graphicFrameChg chg="modGraphic">
          <ac:chgData name="Mirieri, Harriet" userId="4d4d70bc-68c1-4590-9ad7-6c86e4b37136" providerId="ADAL" clId="{7782588F-8305-49A5-8AF9-607A5A4F0BFF}" dt="2026-04-28T08:37:12.870" v="14" actId="14100"/>
          <ac:graphicFrameMkLst>
            <pc:docMk/>
            <pc:sldMk cId="206072699" sldId="2106"/>
            <ac:graphicFrameMk id="61" creationId="{9AE7ABCE-6038-BA4C-09F5-2234712957C2}"/>
          </ac:graphicFrameMkLst>
        </pc:graphicFrameChg>
        <pc:graphicFrameChg chg="mod">
          <ac:chgData name="Mirieri, Harriet" userId="4d4d70bc-68c1-4590-9ad7-6c86e4b37136" providerId="ADAL" clId="{7782588F-8305-49A5-8AF9-607A5A4F0BFF}" dt="2026-04-28T08:37:23.219" v="15" actId="255"/>
          <ac:graphicFrameMkLst>
            <pc:docMk/>
            <pc:sldMk cId="206072699" sldId="2106"/>
            <ac:graphicFrameMk id="63" creationId="{30878444-673E-D464-D9D9-07FFD53ED24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22477045424686E-2"/>
          <c:y val="0.10936064634477483"/>
          <c:w val="0.97267750745721182"/>
          <c:h val="0.706083701338100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Phase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Kakamega</c:v>
                </c:pt>
                <c:pt idx="1">
                  <c:v>Nakuru</c:v>
                </c:pt>
                <c:pt idx="2">
                  <c:v>Siaya</c:v>
                </c:pt>
                <c:pt idx="3">
                  <c:v>Mombasa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</c:v>
                </c:pt>
                <c:pt idx="1">
                  <c:v>0.94</c:v>
                </c:pt>
                <c:pt idx="2">
                  <c:v>0.94</c:v>
                </c:pt>
                <c:pt idx="3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EE-489D-A942-3010C783D5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Phase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Kakamega</c:v>
                </c:pt>
                <c:pt idx="1">
                  <c:v>Nakuru</c:v>
                </c:pt>
                <c:pt idx="2">
                  <c:v>Siaya</c:v>
                </c:pt>
                <c:pt idx="3">
                  <c:v>Mombasa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0.91</c:v>
                </c:pt>
                <c:pt idx="1">
                  <c:v>0.85</c:v>
                </c:pt>
                <c:pt idx="2">
                  <c:v>0.92</c:v>
                </c:pt>
                <c:pt idx="3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EE-489D-A942-3010C783D5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6"/>
        <c:overlap val="-27"/>
        <c:axId val="415890560"/>
        <c:axId val="415883840"/>
      </c:barChart>
      <c:catAx>
        <c:axId val="4158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415883840"/>
        <c:crosses val="autoZero"/>
        <c:auto val="1"/>
        <c:lblAlgn val="ctr"/>
        <c:lblOffset val="100"/>
        <c:noMultiLvlLbl val="0"/>
      </c:catAx>
      <c:valAx>
        <c:axId val="4158838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1589056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9913817087759013"/>
          <c:y val="0.9061331518425485"/>
          <c:w val="0.23243832974432943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Sheet4!$E$3</c:f>
              <c:strCache>
                <c:ptCount val="1"/>
                <c:pt idx="0">
                  <c:v>Total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Sheet4!$A$4:$A$11</c:f>
              <c:strCache>
                <c:ptCount val="8"/>
                <c:pt idx="0">
                  <c:v>To protect myself / against infection from patients</c:v>
                </c:pt>
                <c:pt idx="1">
                  <c:v>Recommended / required at workplace</c:v>
                </c:pt>
                <c:pt idx="2">
                  <c:v>Prevent complications or severe disease</c:v>
                </c:pt>
                <c:pt idx="3">
                  <c:v>To protect my patients</c:v>
                </c:pt>
                <c:pt idx="4">
                  <c:v>To protect my family</c:v>
                </c:pt>
                <c:pt idx="5">
                  <c:v>To boost immunity</c:v>
                </c:pt>
                <c:pt idx="6">
                  <c:v>Offered for free</c:v>
                </c:pt>
                <c:pt idx="7">
                  <c:v>Others</c:v>
                </c:pt>
              </c:strCache>
            </c:strRef>
          </c:cat>
          <c:val>
            <c:numRef>
              <c:f>Sheet4!$E$4:$E$11</c:f>
              <c:numCache>
                <c:formatCode>0%</c:formatCode>
                <c:ptCount val="8"/>
                <c:pt idx="0">
                  <c:v>0.85399999999999998</c:v>
                </c:pt>
                <c:pt idx="1">
                  <c:v>0.154</c:v>
                </c:pt>
                <c:pt idx="2">
                  <c:v>0.13500000000000001</c:v>
                </c:pt>
                <c:pt idx="3">
                  <c:v>0.10199999999999999</c:v>
                </c:pt>
                <c:pt idx="4">
                  <c:v>9.8000000000000004E-2</c:v>
                </c:pt>
                <c:pt idx="5">
                  <c:v>7.5999999999999998E-2</c:v>
                </c:pt>
                <c:pt idx="6">
                  <c:v>7.1999999999999995E-2</c:v>
                </c:pt>
                <c:pt idx="7">
                  <c:v>9.9000000000000005E-2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B-4C2A-931A-E03C4D7F4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1283381823"/>
        <c:axId val="1344128767"/>
      </c:barChart>
      <c:catAx>
        <c:axId val="128338182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KE"/>
          </a:p>
        </c:txPr>
        <c:crossAx val="1344128767"/>
        <c:crosses val="autoZero"/>
        <c:auto val="1"/>
        <c:lblAlgn val="ctr"/>
        <c:lblOffset val="100"/>
        <c:noMultiLvlLbl val="0"/>
      </c:catAx>
      <c:valAx>
        <c:axId val="134412876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KE"/>
          </a:p>
        </c:txPr>
        <c:crossAx val="1283381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Sheet3!$E$2</c:f>
              <c:strCache>
                <c:ptCount val="1"/>
                <c:pt idx="0">
                  <c:v>Total %</c:v>
                </c:pt>
              </c:strCache>
            </c:strRef>
          </c:tx>
          <c:spPr>
            <a:solidFill>
              <a:srgbClr val="E97132"/>
            </a:solidFill>
            <a:ln>
              <a:noFill/>
            </a:ln>
            <a:effectLst/>
          </c:spPr>
          <c:invertIfNegative val="0"/>
          <c:cat>
            <c:strRef>
              <c:f>Sheet3!$A$3:$A$9</c:f>
              <c:strCache>
                <c:ptCount val="7"/>
                <c:pt idx="0">
                  <c:v>I was away during the vaccination exercise</c:v>
                </c:pt>
                <c:pt idx="1">
                  <c:v>Vaccine was not offered to me</c:v>
                </c:pt>
                <c:pt idx="2">
                  <c:v>Concerns about safety of the vaccine</c:v>
                </c:pt>
                <c:pt idx="3">
                  <c:v>Lack of knowledge</c:v>
                </c:pt>
                <c:pt idx="4">
                  <c:v>Vaccine was not readily accessible</c:v>
                </c:pt>
                <c:pt idx="5">
                  <c:v>The vaccine is not mandatory</c:v>
                </c:pt>
                <c:pt idx="6">
                  <c:v>Others</c:v>
                </c:pt>
              </c:strCache>
            </c:strRef>
          </c:cat>
          <c:val>
            <c:numRef>
              <c:f>Sheet3!$E$3:$E$9</c:f>
              <c:numCache>
                <c:formatCode>0%</c:formatCode>
                <c:ptCount val="7"/>
                <c:pt idx="0">
                  <c:v>0.45800000000000002</c:v>
                </c:pt>
                <c:pt idx="1">
                  <c:v>0.125</c:v>
                </c:pt>
                <c:pt idx="2">
                  <c:v>8.3000000000000004E-2</c:v>
                </c:pt>
                <c:pt idx="3">
                  <c:v>6.9000000000000006E-2</c:v>
                </c:pt>
                <c:pt idx="4">
                  <c:v>4.9000000000000002E-2</c:v>
                </c:pt>
                <c:pt idx="5">
                  <c:v>2.8000000000000001E-2</c:v>
                </c:pt>
                <c:pt idx="6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8-4E20-B421-903A3F3B3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44140863"/>
        <c:axId val="1344124479"/>
      </c:barChart>
      <c:catAx>
        <c:axId val="13441408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KE"/>
          </a:p>
        </c:txPr>
        <c:crossAx val="1344124479"/>
        <c:crosses val="autoZero"/>
        <c:auto val="1"/>
        <c:lblAlgn val="ctr"/>
        <c:lblOffset val="100"/>
        <c:noMultiLvlLbl val="0"/>
      </c:catAx>
      <c:valAx>
        <c:axId val="1344124479"/>
        <c:scaling>
          <c:orientation val="minMax"/>
        </c:scaling>
        <c:delete val="0"/>
        <c:axPos val="t"/>
        <c:majorGridlines>
          <c:spPr>
            <a:ln w="1587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KE"/>
          </a:p>
        </c:txPr>
        <c:crossAx val="1344140863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4AE32-229B-4108-AF7E-6AE2FDEC05BF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9730F-41D9-463B-9BA8-871E9318A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94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256401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76825" y="355286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18839" y="624647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11942937" y="2218841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155822" r="-1558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653007" y="2344243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21416" t="-5600" r="-1505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28655" y="3366250"/>
            <a:ext cx="11764375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Implementing Routine Healthcare Worker Influenza Vaccination in Kenya: Coverage Outcomes from a Two-Phase Demonstration Project Across Four Counties, 2023–2025</a:t>
            </a:r>
            <a:endParaRPr lang="en-GB" sz="4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478716" y="6151124"/>
            <a:ext cx="888594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Harriet Mirieri</a:t>
            </a:r>
            <a:endParaRPr lang="en-KE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190872" y="6742176"/>
            <a:ext cx="9461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 State University Global Health Kenya</a:t>
            </a:r>
            <a:endParaRPr lang="en-KE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228600" y="7555267"/>
            <a:ext cx="1165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Public Health for Economic Development: Vaccine preventable diseases, AMR and IPC.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302800" y="976909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2" descr="Nakuru County Government – County of Unlimited Opportunities">
            <a:extLst>
              <a:ext uri="{FF2B5EF4-FFF2-40B4-BE49-F238E27FC236}">
                <a16:creationId xmlns:a16="http://schemas.microsoft.com/office/drawing/2014/main" id="{33806106-AD9E-DDFB-5913-85A6E594C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11" y="8240544"/>
            <a:ext cx="1862737" cy="149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 descr="Mombasa County – Welcome to Mombasa County Website">
            <a:extLst>
              <a:ext uri="{FF2B5EF4-FFF2-40B4-BE49-F238E27FC236}">
                <a16:creationId xmlns:a16="http://schemas.microsoft.com/office/drawing/2014/main" id="{BCCAB3DE-8479-A6D6-96EB-708E487AC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35" y="8362442"/>
            <a:ext cx="1256032" cy="110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198EF6ED-801A-D70D-7A45-84EFF6CFAB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335652" y="8390152"/>
            <a:ext cx="2744643" cy="920653"/>
            <a:chOff x="1279" y="-1550"/>
            <a:chExt cx="3112" cy="869"/>
          </a:xfrm>
        </p:grpSpPr>
        <p:sp>
          <p:nvSpPr>
            <p:cNvPr id="66" name="AutoShape 3">
              <a:extLst>
                <a:ext uri="{FF2B5EF4-FFF2-40B4-BE49-F238E27FC236}">
                  <a16:creationId xmlns:a16="http://schemas.microsoft.com/office/drawing/2014/main" id="{8BBC5FD4-C11B-F9BA-AF08-9C872EECF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" y="-1168"/>
              <a:ext cx="2274" cy="487"/>
            </a:xfrm>
            <a:custGeom>
              <a:avLst/>
              <a:gdLst>
                <a:gd name="T0" fmla="+- 0 1829 1778"/>
                <a:gd name="T1" fmla="*/ T0 w 2274"/>
                <a:gd name="T2" fmla="+- 0 -816 -1168"/>
                <a:gd name="T3" fmla="*/ -816 h 487"/>
                <a:gd name="T4" fmla="+- 0 2106 1778"/>
                <a:gd name="T5" fmla="*/ T4 w 2274"/>
                <a:gd name="T6" fmla="+- 0 -773 -1168"/>
                <a:gd name="T7" fmla="*/ -773 h 487"/>
                <a:gd name="T8" fmla="+- 0 2739 1778"/>
                <a:gd name="T9" fmla="*/ T8 w 2274"/>
                <a:gd name="T10" fmla="+- 0 -1152 -1168"/>
                <a:gd name="T11" fmla="*/ -1152 h 487"/>
                <a:gd name="T12" fmla="+- 0 2672 1778"/>
                <a:gd name="T13" fmla="*/ T12 w 2274"/>
                <a:gd name="T14" fmla="+- 0 -1081 -1168"/>
                <a:gd name="T15" fmla="*/ -1081 h 487"/>
                <a:gd name="T16" fmla="+- 0 2473 1778"/>
                <a:gd name="T17" fmla="*/ T16 w 2274"/>
                <a:gd name="T18" fmla="+- 0 -1149 -1168"/>
                <a:gd name="T19" fmla="*/ -1149 h 487"/>
                <a:gd name="T20" fmla="+- 0 2465 1778"/>
                <a:gd name="T21" fmla="*/ T20 w 2274"/>
                <a:gd name="T22" fmla="+- 0 -916 -1168"/>
                <a:gd name="T23" fmla="*/ -916 h 487"/>
                <a:gd name="T24" fmla="+- 0 2321 1778"/>
                <a:gd name="T25" fmla="*/ T24 w 2274"/>
                <a:gd name="T26" fmla="+- 0 -1117 -1168"/>
                <a:gd name="T27" fmla="*/ -1117 h 487"/>
                <a:gd name="T28" fmla="+- 0 2247 1778"/>
                <a:gd name="T29" fmla="*/ T28 w 2274"/>
                <a:gd name="T30" fmla="+- 0 -1158 -1168"/>
                <a:gd name="T31" fmla="*/ -1158 h 487"/>
                <a:gd name="T32" fmla="+- 0 2307 1778"/>
                <a:gd name="T33" fmla="*/ T32 w 2274"/>
                <a:gd name="T34" fmla="+- 0 -901 -1168"/>
                <a:gd name="T35" fmla="*/ -901 h 487"/>
                <a:gd name="T36" fmla="+- 0 2509 1778"/>
                <a:gd name="T37" fmla="*/ T36 w 2274"/>
                <a:gd name="T38" fmla="+- 0 -991 -1168"/>
                <a:gd name="T39" fmla="*/ -991 h 487"/>
                <a:gd name="T40" fmla="+- 0 2558 1778"/>
                <a:gd name="T41" fmla="*/ T40 w 2274"/>
                <a:gd name="T42" fmla="+- 0 -1156 -1168"/>
                <a:gd name="T43" fmla="*/ -1156 h 487"/>
                <a:gd name="T44" fmla="+- 0 2568 1778"/>
                <a:gd name="T45" fmla="*/ T44 w 2274"/>
                <a:gd name="T46" fmla="+- 0 -958 -1168"/>
                <a:gd name="T47" fmla="*/ -958 h 487"/>
                <a:gd name="T48" fmla="+- 0 2596 1778"/>
                <a:gd name="T49" fmla="*/ T48 w 2274"/>
                <a:gd name="T50" fmla="+- 0 -975 -1168"/>
                <a:gd name="T51" fmla="*/ -975 h 487"/>
                <a:gd name="T52" fmla="+- 0 2755 1778"/>
                <a:gd name="T53" fmla="*/ T52 w 2274"/>
                <a:gd name="T54" fmla="+- 0 -1131 -1168"/>
                <a:gd name="T55" fmla="*/ -1131 h 487"/>
                <a:gd name="T56" fmla="+- 0 2893 1778"/>
                <a:gd name="T57" fmla="*/ T56 w 2274"/>
                <a:gd name="T58" fmla="+- 0 -1165 -1168"/>
                <a:gd name="T59" fmla="*/ -1165 h 487"/>
                <a:gd name="T60" fmla="+- 0 2833 1778"/>
                <a:gd name="T61" fmla="*/ T60 w 2274"/>
                <a:gd name="T62" fmla="+- 0 -963 -1168"/>
                <a:gd name="T63" fmla="*/ -963 h 487"/>
                <a:gd name="T64" fmla="+- 0 2869 1778"/>
                <a:gd name="T65" fmla="*/ T64 w 2274"/>
                <a:gd name="T66" fmla="+- 0 -963 -1168"/>
                <a:gd name="T67" fmla="*/ -963 h 487"/>
                <a:gd name="T68" fmla="+- 0 3268 1778"/>
                <a:gd name="T69" fmla="*/ T68 w 2274"/>
                <a:gd name="T70" fmla="+- 0 -1005 -1168"/>
                <a:gd name="T71" fmla="*/ -1005 h 487"/>
                <a:gd name="T72" fmla="+- 0 3172 1778"/>
                <a:gd name="T73" fmla="*/ T72 w 2274"/>
                <a:gd name="T74" fmla="+- 0 -963 -1168"/>
                <a:gd name="T75" fmla="*/ -963 h 487"/>
                <a:gd name="T76" fmla="+- 0 3215 1778"/>
                <a:gd name="T77" fmla="*/ T76 w 2274"/>
                <a:gd name="T78" fmla="+- 0 -1041 -1168"/>
                <a:gd name="T79" fmla="*/ -1041 h 487"/>
                <a:gd name="T80" fmla="+- 0 3217 1778"/>
                <a:gd name="T81" fmla="*/ T80 w 2274"/>
                <a:gd name="T82" fmla="+- 0 -1075 -1168"/>
                <a:gd name="T83" fmla="*/ -1075 h 487"/>
                <a:gd name="T84" fmla="+- 0 3239 1778"/>
                <a:gd name="T85" fmla="*/ T84 w 2274"/>
                <a:gd name="T86" fmla="+- 0 -1131 -1168"/>
                <a:gd name="T87" fmla="*/ -1131 h 487"/>
                <a:gd name="T88" fmla="+- 0 3047 1778"/>
                <a:gd name="T89" fmla="*/ T88 w 2274"/>
                <a:gd name="T90" fmla="+- 0 -1158 -1168"/>
                <a:gd name="T91" fmla="*/ -1158 h 487"/>
                <a:gd name="T92" fmla="+- 0 3026 1778"/>
                <a:gd name="T93" fmla="*/ T92 w 2274"/>
                <a:gd name="T94" fmla="+- 0 -1022 -1168"/>
                <a:gd name="T95" fmla="*/ -1022 h 487"/>
                <a:gd name="T96" fmla="+- 0 2965 1778"/>
                <a:gd name="T97" fmla="*/ T96 w 2274"/>
                <a:gd name="T98" fmla="+- 0 -1151 -1168"/>
                <a:gd name="T99" fmla="*/ -1151 h 487"/>
                <a:gd name="T100" fmla="+- 0 2923 1778"/>
                <a:gd name="T101" fmla="*/ T100 w 2274"/>
                <a:gd name="T102" fmla="+- 0 -1149 -1168"/>
                <a:gd name="T103" fmla="*/ -1149 h 487"/>
                <a:gd name="T104" fmla="+- 0 3010 1778"/>
                <a:gd name="T105" fmla="*/ T104 w 2274"/>
                <a:gd name="T106" fmla="+- 0 -949 -1168"/>
                <a:gd name="T107" fmla="*/ -949 h 487"/>
                <a:gd name="T108" fmla="+- 0 3109 1778"/>
                <a:gd name="T109" fmla="*/ T108 w 2274"/>
                <a:gd name="T110" fmla="+- 0 -1158 -1168"/>
                <a:gd name="T111" fmla="*/ -1158 h 487"/>
                <a:gd name="T112" fmla="+- 0 3109 1778"/>
                <a:gd name="T113" fmla="*/ T112 w 2274"/>
                <a:gd name="T114" fmla="+- 0 -957 -1168"/>
                <a:gd name="T115" fmla="*/ -957 h 487"/>
                <a:gd name="T116" fmla="+- 0 3589 1778"/>
                <a:gd name="T117" fmla="*/ T116 w 2274"/>
                <a:gd name="T118" fmla="+- 0 -1028 -1168"/>
                <a:gd name="T119" fmla="*/ -1028 h 487"/>
                <a:gd name="T120" fmla="+- 0 3500 1778"/>
                <a:gd name="T121" fmla="*/ T120 w 2274"/>
                <a:gd name="T122" fmla="+- 0 -1137 -1168"/>
                <a:gd name="T123" fmla="*/ -1137 h 487"/>
                <a:gd name="T124" fmla="+- 0 3575 1778"/>
                <a:gd name="T125" fmla="*/ T124 w 2274"/>
                <a:gd name="T126" fmla="+- 0 -1116 -1168"/>
                <a:gd name="T127" fmla="*/ -1116 h 487"/>
                <a:gd name="T128" fmla="+- 0 3546 1778"/>
                <a:gd name="T129" fmla="*/ T128 w 2274"/>
                <a:gd name="T130" fmla="+- 0 -1168 -1168"/>
                <a:gd name="T131" fmla="*/ -1168 h 487"/>
                <a:gd name="T132" fmla="+- 0 3470 1778"/>
                <a:gd name="T133" fmla="*/ T132 w 2274"/>
                <a:gd name="T134" fmla="+- 0 -1087 -1168"/>
                <a:gd name="T135" fmla="*/ -1087 h 487"/>
                <a:gd name="T136" fmla="+- 0 3553 1778"/>
                <a:gd name="T137" fmla="*/ T136 w 2274"/>
                <a:gd name="T138" fmla="+- 0 -1016 -1168"/>
                <a:gd name="T139" fmla="*/ -1016 h 487"/>
                <a:gd name="T140" fmla="+- 0 3392 1778"/>
                <a:gd name="T141" fmla="*/ T140 w 2274"/>
                <a:gd name="T142" fmla="+- 0 -1044 -1168"/>
                <a:gd name="T143" fmla="*/ -1044 h 487"/>
                <a:gd name="T144" fmla="+- 0 3427 1778"/>
                <a:gd name="T145" fmla="*/ T144 w 2274"/>
                <a:gd name="T146" fmla="+- 0 -1135 -1168"/>
                <a:gd name="T147" fmla="*/ -1135 h 487"/>
                <a:gd name="T148" fmla="+- 0 3380 1778"/>
                <a:gd name="T149" fmla="*/ T148 w 2274"/>
                <a:gd name="T150" fmla="+- 0 -1055 -1168"/>
                <a:gd name="T151" fmla="*/ -1055 h 487"/>
                <a:gd name="T152" fmla="+- 0 3399 1778"/>
                <a:gd name="T153" fmla="*/ T152 w 2274"/>
                <a:gd name="T154" fmla="+- 0 -1127 -1168"/>
                <a:gd name="T155" fmla="*/ -1127 h 487"/>
                <a:gd name="T156" fmla="+- 0 3297 1778"/>
                <a:gd name="T157" fmla="*/ T156 w 2274"/>
                <a:gd name="T158" fmla="+- 0 -1154 -1168"/>
                <a:gd name="T159" fmla="*/ -1154 h 487"/>
                <a:gd name="T160" fmla="+- 0 3281 1778"/>
                <a:gd name="T161" fmla="*/ T160 w 2274"/>
                <a:gd name="T162" fmla="+- 0 -957 -1168"/>
                <a:gd name="T163" fmla="*/ -957 h 487"/>
                <a:gd name="T164" fmla="+- 0 3338 1778"/>
                <a:gd name="T165" fmla="*/ T164 w 2274"/>
                <a:gd name="T166" fmla="+- 0 -1044 -1168"/>
                <a:gd name="T167" fmla="*/ -1044 h 487"/>
                <a:gd name="T168" fmla="+- 0 3463 1778"/>
                <a:gd name="T169" fmla="*/ T168 w 2274"/>
                <a:gd name="T170" fmla="+- 0 -939 -1168"/>
                <a:gd name="T171" fmla="*/ -939 h 487"/>
                <a:gd name="T172" fmla="+- 0 3599 1778"/>
                <a:gd name="T173" fmla="*/ T172 w 2274"/>
                <a:gd name="T174" fmla="+- 0 -993 -1168"/>
                <a:gd name="T175" fmla="*/ -993 h 487"/>
                <a:gd name="T176" fmla="+- 0 3642 1778"/>
                <a:gd name="T177" fmla="*/ T176 w 2274"/>
                <a:gd name="T178" fmla="+- 0 -971 -1168"/>
                <a:gd name="T179" fmla="*/ -971 h 487"/>
                <a:gd name="T180" fmla="+- 0 3683 1778"/>
                <a:gd name="T181" fmla="*/ T180 w 2274"/>
                <a:gd name="T182" fmla="+- 0 -959 -1168"/>
                <a:gd name="T183" fmla="*/ -959 h 487"/>
                <a:gd name="T184" fmla="+- 0 3699 1778"/>
                <a:gd name="T185" fmla="*/ T184 w 2274"/>
                <a:gd name="T186" fmla="+- 0 -1165 -1168"/>
                <a:gd name="T187" fmla="*/ -1165 h 487"/>
                <a:gd name="T188" fmla="+- 0 4005 1778"/>
                <a:gd name="T189" fmla="*/ T188 w 2274"/>
                <a:gd name="T190" fmla="+- 0 -1129 -1168"/>
                <a:gd name="T191" fmla="*/ -1129 h 487"/>
                <a:gd name="T192" fmla="+- 0 3939 1778"/>
                <a:gd name="T193" fmla="*/ T192 w 2274"/>
                <a:gd name="T194" fmla="+- 0 -1158 -1168"/>
                <a:gd name="T195" fmla="*/ -1158 h 487"/>
                <a:gd name="T196" fmla="+- 0 3749 1778"/>
                <a:gd name="T197" fmla="*/ T196 w 2274"/>
                <a:gd name="T198" fmla="+- 0 -1152 -1168"/>
                <a:gd name="T199" fmla="*/ -1152 h 487"/>
                <a:gd name="T200" fmla="+- 0 3764 1778"/>
                <a:gd name="T201" fmla="*/ T200 w 2274"/>
                <a:gd name="T202" fmla="+- 0 -957 -1168"/>
                <a:gd name="T203" fmla="*/ -957 h 487"/>
                <a:gd name="T204" fmla="+- 0 3819 1778"/>
                <a:gd name="T205" fmla="*/ T204 w 2274"/>
                <a:gd name="T206" fmla="+- 0 -988 -1168"/>
                <a:gd name="T207" fmla="*/ -988 h 487"/>
                <a:gd name="T208" fmla="+- 0 3941 1778"/>
                <a:gd name="T209" fmla="*/ T208 w 2274"/>
                <a:gd name="T210" fmla="+- 0 -1035 -1168"/>
                <a:gd name="T211" fmla="*/ -1035 h 487"/>
                <a:gd name="T212" fmla="+- 0 3998 1778"/>
                <a:gd name="T213" fmla="*/ T212 w 2274"/>
                <a:gd name="T214" fmla="+- 0 -957 -1168"/>
                <a:gd name="T215" fmla="*/ -957 h 487"/>
                <a:gd name="T216" fmla="+- 0 3975 1778"/>
                <a:gd name="T217" fmla="*/ T216 w 2274"/>
                <a:gd name="T218" fmla="+- 0 -1045 -1168"/>
                <a:gd name="T219" fmla="*/ -1045 h 4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2274" h="487">
                  <a:moveTo>
                    <a:pt x="402" y="290"/>
                  </a:moveTo>
                  <a:lnTo>
                    <a:pt x="380" y="323"/>
                  </a:lnTo>
                  <a:lnTo>
                    <a:pt x="351" y="352"/>
                  </a:lnTo>
                  <a:lnTo>
                    <a:pt x="316" y="379"/>
                  </a:lnTo>
                  <a:lnTo>
                    <a:pt x="201" y="461"/>
                  </a:lnTo>
                  <a:lnTo>
                    <a:pt x="85" y="379"/>
                  </a:lnTo>
                  <a:lnTo>
                    <a:pt x="51" y="352"/>
                  </a:lnTo>
                  <a:lnTo>
                    <a:pt x="22" y="323"/>
                  </a:lnTo>
                  <a:lnTo>
                    <a:pt x="0" y="290"/>
                  </a:lnTo>
                  <a:lnTo>
                    <a:pt x="26" y="348"/>
                  </a:lnTo>
                  <a:lnTo>
                    <a:pt x="73" y="395"/>
                  </a:lnTo>
                  <a:lnTo>
                    <a:pt x="201" y="486"/>
                  </a:lnTo>
                  <a:lnTo>
                    <a:pt x="236" y="461"/>
                  </a:lnTo>
                  <a:lnTo>
                    <a:pt x="328" y="395"/>
                  </a:lnTo>
                  <a:lnTo>
                    <a:pt x="374" y="348"/>
                  </a:lnTo>
                  <a:lnTo>
                    <a:pt x="402" y="290"/>
                  </a:lnTo>
                  <a:moveTo>
                    <a:pt x="1006" y="3"/>
                  </a:moveTo>
                  <a:lnTo>
                    <a:pt x="931" y="3"/>
                  </a:lnTo>
                  <a:lnTo>
                    <a:pt x="931" y="10"/>
                  </a:lnTo>
                  <a:lnTo>
                    <a:pt x="950" y="12"/>
                  </a:lnTo>
                  <a:lnTo>
                    <a:pt x="961" y="16"/>
                  </a:lnTo>
                  <a:lnTo>
                    <a:pt x="962" y="28"/>
                  </a:lnTo>
                  <a:lnTo>
                    <a:pt x="964" y="33"/>
                  </a:lnTo>
                  <a:lnTo>
                    <a:pt x="965" y="37"/>
                  </a:lnTo>
                  <a:lnTo>
                    <a:pt x="965" y="171"/>
                  </a:lnTo>
                  <a:lnTo>
                    <a:pt x="964" y="171"/>
                  </a:lnTo>
                  <a:lnTo>
                    <a:pt x="929" y="129"/>
                  </a:lnTo>
                  <a:lnTo>
                    <a:pt x="894" y="87"/>
                  </a:lnTo>
                  <a:lnTo>
                    <a:pt x="856" y="40"/>
                  </a:lnTo>
                  <a:lnTo>
                    <a:pt x="824" y="3"/>
                  </a:lnTo>
                  <a:lnTo>
                    <a:pt x="769" y="3"/>
                  </a:lnTo>
                  <a:lnTo>
                    <a:pt x="671" y="3"/>
                  </a:lnTo>
                  <a:lnTo>
                    <a:pt x="671" y="10"/>
                  </a:lnTo>
                  <a:lnTo>
                    <a:pt x="685" y="13"/>
                  </a:lnTo>
                  <a:lnTo>
                    <a:pt x="695" y="19"/>
                  </a:lnTo>
                  <a:lnTo>
                    <a:pt x="703" y="27"/>
                  </a:lnTo>
                  <a:lnTo>
                    <a:pt x="707" y="37"/>
                  </a:lnTo>
                  <a:lnTo>
                    <a:pt x="707" y="43"/>
                  </a:lnTo>
                  <a:lnTo>
                    <a:pt x="709" y="51"/>
                  </a:lnTo>
                  <a:lnTo>
                    <a:pt x="709" y="174"/>
                  </a:lnTo>
                  <a:lnTo>
                    <a:pt x="703" y="219"/>
                  </a:lnTo>
                  <a:lnTo>
                    <a:pt x="687" y="252"/>
                  </a:lnTo>
                  <a:lnTo>
                    <a:pt x="660" y="272"/>
                  </a:lnTo>
                  <a:lnTo>
                    <a:pt x="623" y="279"/>
                  </a:lnTo>
                  <a:lnTo>
                    <a:pt x="584" y="271"/>
                  </a:lnTo>
                  <a:lnTo>
                    <a:pt x="559" y="250"/>
                  </a:lnTo>
                  <a:lnTo>
                    <a:pt x="546" y="218"/>
                  </a:lnTo>
                  <a:lnTo>
                    <a:pt x="543" y="178"/>
                  </a:lnTo>
                  <a:lnTo>
                    <a:pt x="543" y="51"/>
                  </a:lnTo>
                  <a:lnTo>
                    <a:pt x="543" y="32"/>
                  </a:lnTo>
                  <a:lnTo>
                    <a:pt x="548" y="20"/>
                  </a:lnTo>
                  <a:lnTo>
                    <a:pt x="559" y="14"/>
                  </a:lnTo>
                  <a:lnTo>
                    <a:pt x="581" y="10"/>
                  </a:lnTo>
                  <a:lnTo>
                    <a:pt x="581" y="3"/>
                  </a:lnTo>
                  <a:lnTo>
                    <a:pt x="469" y="3"/>
                  </a:lnTo>
                  <a:lnTo>
                    <a:pt x="469" y="10"/>
                  </a:lnTo>
                  <a:lnTo>
                    <a:pt x="490" y="14"/>
                  </a:lnTo>
                  <a:lnTo>
                    <a:pt x="501" y="20"/>
                  </a:lnTo>
                  <a:lnTo>
                    <a:pt x="504" y="32"/>
                  </a:lnTo>
                  <a:lnTo>
                    <a:pt x="505" y="43"/>
                  </a:lnTo>
                  <a:lnTo>
                    <a:pt x="505" y="178"/>
                  </a:lnTo>
                  <a:lnTo>
                    <a:pt x="510" y="229"/>
                  </a:lnTo>
                  <a:lnTo>
                    <a:pt x="529" y="267"/>
                  </a:lnTo>
                  <a:lnTo>
                    <a:pt x="565" y="290"/>
                  </a:lnTo>
                  <a:lnTo>
                    <a:pt x="620" y="299"/>
                  </a:lnTo>
                  <a:lnTo>
                    <a:pt x="660" y="292"/>
                  </a:lnTo>
                  <a:lnTo>
                    <a:pt x="682" y="279"/>
                  </a:lnTo>
                  <a:lnTo>
                    <a:pt x="696" y="271"/>
                  </a:lnTo>
                  <a:lnTo>
                    <a:pt x="721" y="233"/>
                  </a:lnTo>
                  <a:lnTo>
                    <a:pt x="731" y="177"/>
                  </a:lnTo>
                  <a:lnTo>
                    <a:pt x="731" y="55"/>
                  </a:lnTo>
                  <a:lnTo>
                    <a:pt x="734" y="35"/>
                  </a:lnTo>
                  <a:lnTo>
                    <a:pt x="741" y="22"/>
                  </a:lnTo>
                  <a:lnTo>
                    <a:pt x="753" y="15"/>
                  </a:lnTo>
                  <a:lnTo>
                    <a:pt x="769" y="12"/>
                  </a:lnTo>
                  <a:lnTo>
                    <a:pt x="769" y="10"/>
                  </a:lnTo>
                  <a:lnTo>
                    <a:pt x="780" y="12"/>
                  </a:lnTo>
                  <a:lnTo>
                    <a:pt x="789" y="17"/>
                  </a:lnTo>
                  <a:lnTo>
                    <a:pt x="797" y="23"/>
                  </a:lnTo>
                  <a:lnTo>
                    <a:pt x="803" y="31"/>
                  </a:lnTo>
                  <a:lnTo>
                    <a:pt x="803" y="189"/>
                  </a:lnTo>
                  <a:lnTo>
                    <a:pt x="802" y="193"/>
                  </a:lnTo>
                  <a:lnTo>
                    <a:pt x="800" y="205"/>
                  </a:lnTo>
                  <a:lnTo>
                    <a:pt x="790" y="210"/>
                  </a:lnTo>
                  <a:lnTo>
                    <a:pt x="776" y="211"/>
                  </a:lnTo>
                  <a:lnTo>
                    <a:pt x="776" y="219"/>
                  </a:lnTo>
                  <a:lnTo>
                    <a:pt x="851" y="219"/>
                  </a:lnTo>
                  <a:lnTo>
                    <a:pt x="851" y="211"/>
                  </a:lnTo>
                  <a:lnTo>
                    <a:pt x="830" y="210"/>
                  </a:lnTo>
                  <a:lnTo>
                    <a:pt x="820" y="205"/>
                  </a:lnTo>
                  <a:lnTo>
                    <a:pt x="818" y="193"/>
                  </a:lnTo>
                  <a:lnTo>
                    <a:pt x="818" y="189"/>
                  </a:lnTo>
                  <a:lnTo>
                    <a:pt x="817" y="184"/>
                  </a:lnTo>
                  <a:lnTo>
                    <a:pt x="817" y="40"/>
                  </a:lnTo>
                  <a:lnTo>
                    <a:pt x="967" y="219"/>
                  </a:lnTo>
                  <a:lnTo>
                    <a:pt x="977" y="219"/>
                  </a:lnTo>
                  <a:lnTo>
                    <a:pt x="977" y="171"/>
                  </a:lnTo>
                  <a:lnTo>
                    <a:pt x="977" y="37"/>
                  </a:lnTo>
                  <a:lnTo>
                    <a:pt x="979" y="33"/>
                  </a:lnTo>
                  <a:lnTo>
                    <a:pt x="980" y="28"/>
                  </a:lnTo>
                  <a:lnTo>
                    <a:pt x="982" y="16"/>
                  </a:lnTo>
                  <a:lnTo>
                    <a:pt x="992" y="12"/>
                  </a:lnTo>
                  <a:lnTo>
                    <a:pt x="1006" y="10"/>
                  </a:lnTo>
                  <a:lnTo>
                    <a:pt x="1006" y="3"/>
                  </a:lnTo>
                  <a:moveTo>
                    <a:pt x="1115" y="3"/>
                  </a:moveTo>
                  <a:lnTo>
                    <a:pt x="1033" y="3"/>
                  </a:lnTo>
                  <a:lnTo>
                    <a:pt x="1033" y="10"/>
                  </a:lnTo>
                  <a:lnTo>
                    <a:pt x="1048" y="13"/>
                  </a:lnTo>
                  <a:lnTo>
                    <a:pt x="1055" y="17"/>
                  </a:lnTo>
                  <a:lnTo>
                    <a:pt x="1058" y="25"/>
                  </a:lnTo>
                  <a:lnTo>
                    <a:pt x="1058" y="197"/>
                  </a:lnTo>
                  <a:lnTo>
                    <a:pt x="1055" y="205"/>
                  </a:lnTo>
                  <a:lnTo>
                    <a:pt x="1048" y="209"/>
                  </a:lnTo>
                  <a:lnTo>
                    <a:pt x="1033" y="211"/>
                  </a:lnTo>
                  <a:lnTo>
                    <a:pt x="1033" y="219"/>
                  </a:lnTo>
                  <a:lnTo>
                    <a:pt x="1115" y="219"/>
                  </a:lnTo>
                  <a:lnTo>
                    <a:pt x="1115" y="211"/>
                  </a:lnTo>
                  <a:lnTo>
                    <a:pt x="1099" y="209"/>
                  </a:lnTo>
                  <a:lnTo>
                    <a:pt x="1091" y="205"/>
                  </a:lnTo>
                  <a:lnTo>
                    <a:pt x="1088" y="197"/>
                  </a:lnTo>
                  <a:lnTo>
                    <a:pt x="1088" y="25"/>
                  </a:lnTo>
                  <a:lnTo>
                    <a:pt x="1091" y="17"/>
                  </a:lnTo>
                  <a:lnTo>
                    <a:pt x="1099" y="13"/>
                  </a:lnTo>
                  <a:lnTo>
                    <a:pt x="1115" y="10"/>
                  </a:lnTo>
                  <a:lnTo>
                    <a:pt x="1115" y="3"/>
                  </a:lnTo>
                  <a:moveTo>
                    <a:pt x="1490" y="163"/>
                  </a:moveTo>
                  <a:lnTo>
                    <a:pt x="1481" y="163"/>
                  </a:lnTo>
                  <a:lnTo>
                    <a:pt x="1472" y="185"/>
                  </a:lnTo>
                  <a:lnTo>
                    <a:pt x="1464" y="199"/>
                  </a:lnTo>
                  <a:lnTo>
                    <a:pt x="1450" y="207"/>
                  </a:lnTo>
                  <a:lnTo>
                    <a:pt x="1424" y="210"/>
                  </a:lnTo>
                  <a:lnTo>
                    <a:pt x="1406" y="209"/>
                  </a:lnTo>
                  <a:lnTo>
                    <a:pt x="1394" y="205"/>
                  </a:lnTo>
                  <a:lnTo>
                    <a:pt x="1387" y="197"/>
                  </a:lnTo>
                  <a:lnTo>
                    <a:pt x="1385" y="181"/>
                  </a:lnTo>
                  <a:lnTo>
                    <a:pt x="1385" y="111"/>
                  </a:lnTo>
                  <a:lnTo>
                    <a:pt x="1410" y="111"/>
                  </a:lnTo>
                  <a:lnTo>
                    <a:pt x="1423" y="113"/>
                  </a:lnTo>
                  <a:lnTo>
                    <a:pt x="1432" y="118"/>
                  </a:lnTo>
                  <a:lnTo>
                    <a:pt x="1437" y="127"/>
                  </a:lnTo>
                  <a:lnTo>
                    <a:pt x="1439" y="139"/>
                  </a:lnTo>
                  <a:lnTo>
                    <a:pt x="1446" y="139"/>
                  </a:lnTo>
                  <a:lnTo>
                    <a:pt x="1446" y="111"/>
                  </a:lnTo>
                  <a:lnTo>
                    <a:pt x="1446" y="100"/>
                  </a:lnTo>
                  <a:lnTo>
                    <a:pt x="1446" y="75"/>
                  </a:lnTo>
                  <a:lnTo>
                    <a:pt x="1439" y="75"/>
                  </a:lnTo>
                  <a:lnTo>
                    <a:pt x="1439" y="93"/>
                  </a:lnTo>
                  <a:lnTo>
                    <a:pt x="1430" y="100"/>
                  </a:lnTo>
                  <a:lnTo>
                    <a:pt x="1385" y="100"/>
                  </a:lnTo>
                  <a:lnTo>
                    <a:pt x="1385" y="13"/>
                  </a:lnTo>
                  <a:lnTo>
                    <a:pt x="1433" y="13"/>
                  </a:lnTo>
                  <a:lnTo>
                    <a:pt x="1447" y="16"/>
                  </a:lnTo>
                  <a:lnTo>
                    <a:pt x="1456" y="24"/>
                  </a:lnTo>
                  <a:lnTo>
                    <a:pt x="1461" y="37"/>
                  </a:lnTo>
                  <a:lnTo>
                    <a:pt x="1464" y="52"/>
                  </a:lnTo>
                  <a:lnTo>
                    <a:pt x="1473" y="52"/>
                  </a:lnTo>
                  <a:lnTo>
                    <a:pt x="1473" y="13"/>
                  </a:lnTo>
                  <a:lnTo>
                    <a:pt x="1473" y="10"/>
                  </a:lnTo>
                  <a:lnTo>
                    <a:pt x="1473" y="3"/>
                  </a:lnTo>
                  <a:lnTo>
                    <a:pt x="1269" y="3"/>
                  </a:lnTo>
                  <a:lnTo>
                    <a:pt x="1269" y="10"/>
                  </a:lnTo>
                  <a:lnTo>
                    <a:pt x="1283" y="12"/>
                  </a:lnTo>
                  <a:lnTo>
                    <a:pt x="1291" y="18"/>
                  </a:lnTo>
                  <a:lnTo>
                    <a:pt x="1294" y="27"/>
                  </a:lnTo>
                  <a:lnTo>
                    <a:pt x="1290" y="40"/>
                  </a:lnTo>
                  <a:lnTo>
                    <a:pt x="1277" y="75"/>
                  </a:lnTo>
                  <a:lnTo>
                    <a:pt x="1262" y="111"/>
                  </a:lnTo>
                  <a:lnTo>
                    <a:pt x="1248" y="146"/>
                  </a:lnTo>
                  <a:lnTo>
                    <a:pt x="1233" y="181"/>
                  </a:lnTo>
                  <a:lnTo>
                    <a:pt x="1221" y="146"/>
                  </a:lnTo>
                  <a:lnTo>
                    <a:pt x="1209" y="110"/>
                  </a:lnTo>
                  <a:lnTo>
                    <a:pt x="1197" y="75"/>
                  </a:lnTo>
                  <a:lnTo>
                    <a:pt x="1187" y="45"/>
                  </a:lnTo>
                  <a:lnTo>
                    <a:pt x="1183" y="27"/>
                  </a:lnTo>
                  <a:lnTo>
                    <a:pt x="1187" y="17"/>
                  </a:lnTo>
                  <a:lnTo>
                    <a:pt x="1195" y="11"/>
                  </a:lnTo>
                  <a:lnTo>
                    <a:pt x="1206" y="10"/>
                  </a:lnTo>
                  <a:lnTo>
                    <a:pt x="1206" y="3"/>
                  </a:lnTo>
                  <a:lnTo>
                    <a:pt x="1128" y="3"/>
                  </a:lnTo>
                  <a:lnTo>
                    <a:pt x="1128" y="10"/>
                  </a:lnTo>
                  <a:lnTo>
                    <a:pt x="1138" y="12"/>
                  </a:lnTo>
                  <a:lnTo>
                    <a:pt x="1145" y="19"/>
                  </a:lnTo>
                  <a:lnTo>
                    <a:pt x="1151" y="33"/>
                  </a:lnTo>
                  <a:lnTo>
                    <a:pt x="1158" y="54"/>
                  </a:lnTo>
                  <a:lnTo>
                    <a:pt x="1172" y="94"/>
                  </a:lnTo>
                  <a:lnTo>
                    <a:pt x="1187" y="136"/>
                  </a:lnTo>
                  <a:lnTo>
                    <a:pt x="1202" y="178"/>
                  </a:lnTo>
                  <a:lnTo>
                    <a:pt x="1217" y="219"/>
                  </a:lnTo>
                  <a:lnTo>
                    <a:pt x="1232" y="219"/>
                  </a:lnTo>
                  <a:lnTo>
                    <a:pt x="1248" y="181"/>
                  </a:lnTo>
                  <a:lnTo>
                    <a:pt x="1252" y="172"/>
                  </a:lnTo>
                  <a:lnTo>
                    <a:pt x="1291" y="77"/>
                  </a:lnTo>
                  <a:lnTo>
                    <a:pt x="1311" y="30"/>
                  </a:lnTo>
                  <a:lnTo>
                    <a:pt x="1317" y="13"/>
                  </a:lnTo>
                  <a:lnTo>
                    <a:pt x="1322" y="10"/>
                  </a:lnTo>
                  <a:lnTo>
                    <a:pt x="1331" y="10"/>
                  </a:lnTo>
                  <a:lnTo>
                    <a:pt x="1346" y="13"/>
                  </a:lnTo>
                  <a:lnTo>
                    <a:pt x="1353" y="17"/>
                  </a:lnTo>
                  <a:lnTo>
                    <a:pt x="1355" y="25"/>
                  </a:lnTo>
                  <a:lnTo>
                    <a:pt x="1355" y="197"/>
                  </a:lnTo>
                  <a:lnTo>
                    <a:pt x="1353" y="205"/>
                  </a:lnTo>
                  <a:lnTo>
                    <a:pt x="1346" y="209"/>
                  </a:lnTo>
                  <a:lnTo>
                    <a:pt x="1331" y="211"/>
                  </a:lnTo>
                  <a:lnTo>
                    <a:pt x="1331" y="219"/>
                  </a:lnTo>
                  <a:lnTo>
                    <a:pt x="1479" y="219"/>
                  </a:lnTo>
                  <a:lnTo>
                    <a:pt x="1481" y="210"/>
                  </a:lnTo>
                  <a:lnTo>
                    <a:pt x="1490" y="163"/>
                  </a:lnTo>
                  <a:moveTo>
                    <a:pt x="1821" y="175"/>
                  </a:moveTo>
                  <a:lnTo>
                    <a:pt x="1819" y="157"/>
                  </a:lnTo>
                  <a:lnTo>
                    <a:pt x="1811" y="140"/>
                  </a:lnTo>
                  <a:lnTo>
                    <a:pt x="1796" y="124"/>
                  </a:lnTo>
                  <a:lnTo>
                    <a:pt x="1774" y="106"/>
                  </a:lnTo>
                  <a:lnTo>
                    <a:pt x="1753" y="90"/>
                  </a:lnTo>
                  <a:lnTo>
                    <a:pt x="1735" y="76"/>
                  </a:lnTo>
                  <a:lnTo>
                    <a:pt x="1723" y="62"/>
                  </a:lnTo>
                  <a:lnTo>
                    <a:pt x="1719" y="46"/>
                  </a:lnTo>
                  <a:lnTo>
                    <a:pt x="1722" y="31"/>
                  </a:lnTo>
                  <a:lnTo>
                    <a:pt x="1730" y="20"/>
                  </a:lnTo>
                  <a:lnTo>
                    <a:pt x="1742" y="14"/>
                  </a:lnTo>
                  <a:lnTo>
                    <a:pt x="1755" y="12"/>
                  </a:lnTo>
                  <a:lnTo>
                    <a:pt x="1773" y="15"/>
                  </a:lnTo>
                  <a:lnTo>
                    <a:pt x="1785" y="23"/>
                  </a:lnTo>
                  <a:lnTo>
                    <a:pt x="1793" y="36"/>
                  </a:lnTo>
                  <a:lnTo>
                    <a:pt x="1797" y="52"/>
                  </a:lnTo>
                  <a:lnTo>
                    <a:pt x="1804" y="52"/>
                  </a:lnTo>
                  <a:lnTo>
                    <a:pt x="1804" y="12"/>
                  </a:lnTo>
                  <a:lnTo>
                    <a:pt x="1804" y="7"/>
                  </a:lnTo>
                  <a:lnTo>
                    <a:pt x="1803" y="7"/>
                  </a:lnTo>
                  <a:lnTo>
                    <a:pt x="1792" y="4"/>
                  </a:lnTo>
                  <a:lnTo>
                    <a:pt x="1780" y="2"/>
                  </a:lnTo>
                  <a:lnTo>
                    <a:pt x="1768" y="0"/>
                  </a:lnTo>
                  <a:lnTo>
                    <a:pt x="1756" y="0"/>
                  </a:lnTo>
                  <a:lnTo>
                    <a:pt x="1730" y="4"/>
                  </a:lnTo>
                  <a:lnTo>
                    <a:pt x="1708" y="15"/>
                  </a:lnTo>
                  <a:lnTo>
                    <a:pt x="1693" y="32"/>
                  </a:lnTo>
                  <a:lnTo>
                    <a:pt x="1687" y="52"/>
                  </a:lnTo>
                  <a:lnTo>
                    <a:pt x="1687" y="69"/>
                  </a:lnTo>
                  <a:lnTo>
                    <a:pt x="1692" y="81"/>
                  </a:lnTo>
                  <a:lnTo>
                    <a:pt x="1698" y="88"/>
                  </a:lnTo>
                  <a:lnTo>
                    <a:pt x="1698" y="90"/>
                  </a:lnTo>
                  <a:lnTo>
                    <a:pt x="1705" y="100"/>
                  </a:lnTo>
                  <a:lnTo>
                    <a:pt x="1717" y="106"/>
                  </a:lnTo>
                  <a:lnTo>
                    <a:pt x="1726" y="112"/>
                  </a:lnTo>
                  <a:lnTo>
                    <a:pt x="1757" y="134"/>
                  </a:lnTo>
                  <a:lnTo>
                    <a:pt x="1775" y="152"/>
                  </a:lnTo>
                  <a:lnTo>
                    <a:pt x="1784" y="168"/>
                  </a:lnTo>
                  <a:lnTo>
                    <a:pt x="1786" y="183"/>
                  </a:lnTo>
                  <a:lnTo>
                    <a:pt x="1773" y="213"/>
                  </a:lnTo>
                  <a:lnTo>
                    <a:pt x="1736" y="226"/>
                  </a:lnTo>
                  <a:lnTo>
                    <a:pt x="1689" y="212"/>
                  </a:lnTo>
                  <a:lnTo>
                    <a:pt x="1641" y="165"/>
                  </a:lnTo>
                  <a:lnTo>
                    <a:pt x="1614" y="124"/>
                  </a:lnTo>
                  <a:lnTo>
                    <a:pt x="1611" y="120"/>
                  </a:lnTo>
                  <a:lnTo>
                    <a:pt x="1616" y="117"/>
                  </a:lnTo>
                  <a:lnTo>
                    <a:pt x="1628" y="110"/>
                  </a:lnTo>
                  <a:lnTo>
                    <a:pt x="1642" y="96"/>
                  </a:lnTo>
                  <a:lnTo>
                    <a:pt x="1651" y="78"/>
                  </a:lnTo>
                  <a:lnTo>
                    <a:pt x="1655" y="57"/>
                  </a:lnTo>
                  <a:lnTo>
                    <a:pt x="1649" y="33"/>
                  </a:lnTo>
                  <a:lnTo>
                    <a:pt x="1636" y="18"/>
                  </a:lnTo>
                  <a:lnTo>
                    <a:pt x="1635" y="17"/>
                  </a:lnTo>
                  <a:lnTo>
                    <a:pt x="1625" y="12"/>
                  </a:lnTo>
                  <a:lnTo>
                    <a:pt x="1625" y="63"/>
                  </a:lnTo>
                  <a:lnTo>
                    <a:pt x="1622" y="86"/>
                  </a:lnTo>
                  <a:lnTo>
                    <a:pt x="1615" y="103"/>
                  </a:lnTo>
                  <a:lnTo>
                    <a:pt x="1602" y="113"/>
                  </a:lnTo>
                  <a:lnTo>
                    <a:pt x="1586" y="117"/>
                  </a:lnTo>
                  <a:lnTo>
                    <a:pt x="1560" y="117"/>
                  </a:lnTo>
                  <a:lnTo>
                    <a:pt x="1560" y="18"/>
                  </a:lnTo>
                  <a:lnTo>
                    <a:pt x="1583" y="18"/>
                  </a:lnTo>
                  <a:lnTo>
                    <a:pt x="1599" y="20"/>
                  </a:lnTo>
                  <a:lnTo>
                    <a:pt x="1612" y="27"/>
                  </a:lnTo>
                  <a:lnTo>
                    <a:pt x="1621" y="41"/>
                  </a:lnTo>
                  <a:lnTo>
                    <a:pt x="1625" y="63"/>
                  </a:lnTo>
                  <a:lnTo>
                    <a:pt x="1625" y="12"/>
                  </a:lnTo>
                  <a:lnTo>
                    <a:pt x="1615" y="7"/>
                  </a:lnTo>
                  <a:lnTo>
                    <a:pt x="1593" y="4"/>
                  </a:lnTo>
                  <a:lnTo>
                    <a:pt x="1503" y="4"/>
                  </a:lnTo>
                  <a:lnTo>
                    <a:pt x="1503" y="12"/>
                  </a:lnTo>
                  <a:lnTo>
                    <a:pt x="1519" y="14"/>
                  </a:lnTo>
                  <a:lnTo>
                    <a:pt x="1527" y="17"/>
                  </a:lnTo>
                  <a:lnTo>
                    <a:pt x="1530" y="25"/>
                  </a:lnTo>
                  <a:lnTo>
                    <a:pt x="1530" y="192"/>
                  </a:lnTo>
                  <a:lnTo>
                    <a:pt x="1530" y="198"/>
                  </a:lnTo>
                  <a:lnTo>
                    <a:pt x="1527" y="206"/>
                  </a:lnTo>
                  <a:lnTo>
                    <a:pt x="1519" y="209"/>
                  </a:lnTo>
                  <a:lnTo>
                    <a:pt x="1503" y="211"/>
                  </a:lnTo>
                  <a:lnTo>
                    <a:pt x="1503" y="219"/>
                  </a:lnTo>
                  <a:lnTo>
                    <a:pt x="1586" y="219"/>
                  </a:lnTo>
                  <a:lnTo>
                    <a:pt x="1586" y="211"/>
                  </a:lnTo>
                  <a:lnTo>
                    <a:pt x="1570" y="209"/>
                  </a:lnTo>
                  <a:lnTo>
                    <a:pt x="1563" y="206"/>
                  </a:lnTo>
                  <a:lnTo>
                    <a:pt x="1560" y="198"/>
                  </a:lnTo>
                  <a:lnTo>
                    <a:pt x="1560" y="124"/>
                  </a:lnTo>
                  <a:lnTo>
                    <a:pt x="1589" y="124"/>
                  </a:lnTo>
                  <a:lnTo>
                    <a:pt x="1612" y="164"/>
                  </a:lnTo>
                  <a:lnTo>
                    <a:pt x="1628" y="192"/>
                  </a:lnTo>
                  <a:lnTo>
                    <a:pt x="1641" y="210"/>
                  </a:lnTo>
                  <a:lnTo>
                    <a:pt x="1653" y="219"/>
                  </a:lnTo>
                  <a:lnTo>
                    <a:pt x="1664" y="222"/>
                  </a:lnTo>
                  <a:lnTo>
                    <a:pt x="1685" y="229"/>
                  </a:lnTo>
                  <a:lnTo>
                    <a:pt x="1713" y="234"/>
                  </a:lnTo>
                  <a:lnTo>
                    <a:pt x="1740" y="237"/>
                  </a:lnTo>
                  <a:lnTo>
                    <a:pt x="1769" y="233"/>
                  </a:lnTo>
                  <a:lnTo>
                    <a:pt x="1785" y="226"/>
                  </a:lnTo>
                  <a:lnTo>
                    <a:pt x="1795" y="221"/>
                  </a:lnTo>
                  <a:lnTo>
                    <a:pt x="1814" y="201"/>
                  </a:lnTo>
                  <a:lnTo>
                    <a:pt x="1821" y="175"/>
                  </a:lnTo>
                  <a:moveTo>
                    <a:pt x="1921" y="3"/>
                  </a:moveTo>
                  <a:lnTo>
                    <a:pt x="1837" y="3"/>
                  </a:lnTo>
                  <a:lnTo>
                    <a:pt x="1837" y="10"/>
                  </a:lnTo>
                  <a:lnTo>
                    <a:pt x="1854" y="13"/>
                  </a:lnTo>
                  <a:lnTo>
                    <a:pt x="1862" y="17"/>
                  </a:lnTo>
                  <a:lnTo>
                    <a:pt x="1864" y="25"/>
                  </a:lnTo>
                  <a:lnTo>
                    <a:pt x="1864" y="197"/>
                  </a:lnTo>
                  <a:lnTo>
                    <a:pt x="1862" y="205"/>
                  </a:lnTo>
                  <a:lnTo>
                    <a:pt x="1854" y="209"/>
                  </a:lnTo>
                  <a:lnTo>
                    <a:pt x="1837" y="211"/>
                  </a:lnTo>
                  <a:lnTo>
                    <a:pt x="1837" y="219"/>
                  </a:lnTo>
                  <a:lnTo>
                    <a:pt x="1921" y="219"/>
                  </a:lnTo>
                  <a:lnTo>
                    <a:pt x="1921" y="211"/>
                  </a:lnTo>
                  <a:lnTo>
                    <a:pt x="1905" y="209"/>
                  </a:lnTo>
                  <a:lnTo>
                    <a:pt x="1897" y="205"/>
                  </a:lnTo>
                  <a:lnTo>
                    <a:pt x="1895" y="197"/>
                  </a:lnTo>
                  <a:lnTo>
                    <a:pt x="1895" y="25"/>
                  </a:lnTo>
                  <a:lnTo>
                    <a:pt x="1897" y="17"/>
                  </a:lnTo>
                  <a:lnTo>
                    <a:pt x="1905" y="13"/>
                  </a:lnTo>
                  <a:lnTo>
                    <a:pt x="1921" y="10"/>
                  </a:lnTo>
                  <a:lnTo>
                    <a:pt x="1921" y="3"/>
                  </a:lnTo>
                  <a:moveTo>
                    <a:pt x="2274" y="3"/>
                  </a:moveTo>
                  <a:lnTo>
                    <a:pt x="2211" y="3"/>
                  </a:lnTo>
                  <a:lnTo>
                    <a:pt x="2211" y="10"/>
                  </a:lnTo>
                  <a:lnTo>
                    <a:pt x="2222" y="12"/>
                  </a:lnTo>
                  <a:lnTo>
                    <a:pt x="2230" y="17"/>
                  </a:lnTo>
                  <a:lnTo>
                    <a:pt x="2232" y="26"/>
                  </a:lnTo>
                  <a:lnTo>
                    <a:pt x="2227" y="39"/>
                  </a:lnTo>
                  <a:lnTo>
                    <a:pt x="2185" y="117"/>
                  </a:lnTo>
                  <a:lnTo>
                    <a:pt x="2148" y="39"/>
                  </a:lnTo>
                  <a:lnTo>
                    <a:pt x="2143" y="27"/>
                  </a:lnTo>
                  <a:lnTo>
                    <a:pt x="2143" y="18"/>
                  </a:lnTo>
                  <a:lnTo>
                    <a:pt x="2147" y="13"/>
                  </a:lnTo>
                  <a:lnTo>
                    <a:pt x="2148" y="12"/>
                  </a:lnTo>
                  <a:lnTo>
                    <a:pt x="2161" y="10"/>
                  </a:lnTo>
                  <a:lnTo>
                    <a:pt x="2161" y="3"/>
                  </a:lnTo>
                  <a:lnTo>
                    <a:pt x="1944" y="3"/>
                  </a:lnTo>
                  <a:lnTo>
                    <a:pt x="1936" y="49"/>
                  </a:lnTo>
                  <a:lnTo>
                    <a:pt x="1944" y="49"/>
                  </a:lnTo>
                  <a:lnTo>
                    <a:pt x="1951" y="35"/>
                  </a:lnTo>
                  <a:lnTo>
                    <a:pt x="1959" y="24"/>
                  </a:lnTo>
                  <a:lnTo>
                    <a:pt x="1971" y="16"/>
                  </a:lnTo>
                  <a:lnTo>
                    <a:pt x="1987" y="13"/>
                  </a:lnTo>
                  <a:lnTo>
                    <a:pt x="2011" y="13"/>
                  </a:lnTo>
                  <a:lnTo>
                    <a:pt x="2011" y="180"/>
                  </a:lnTo>
                  <a:lnTo>
                    <a:pt x="2011" y="197"/>
                  </a:lnTo>
                  <a:lnTo>
                    <a:pt x="2009" y="205"/>
                  </a:lnTo>
                  <a:lnTo>
                    <a:pt x="2001" y="209"/>
                  </a:lnTo>
                  <a:lnTo>
                    <a:pt x="1986" y="211"/>
                  </a:lnTo>
                  <a:lnTo>
                    <a:pt x="1986" y="219"/>
                  </a:lnTo>
                  <a:lnTo>
                    <a:pt x="2068" y="219"/>
                  </a:lnTo>
                  <a:lnTo>
                    <a:pt x="2068" y="211"/>
                  </a:lnTo>
                  <a:lnTo>
                    <a:pt x="2053" y="209"/>
                  </a:lnTo>
                  <a:lnTo>
                    <a:pt x="2045" y="205"/>
                  </a:lnTo>
                  <a:lnTo>
                    <a:pt x="2042" y="197"/>
                  </a:lnTo>
                  <a:lnTo>
                    <a:pt x="2041" y="180"/>
                  </a:lnTo>
                  <a:lnTo>
                    <a:pt x="2041" y="13"/>
                  </a:lnTo>
                  <a:lnTo>
                    <a:pt x="2067" y="13"/>
                  </a:lnTo>
                  <a:lnTo>
                    <a:pt x="2084" y="16"/>
                  </a:lnTo>
                  <a:lnTo>
                    <a:pt x="2099" y="23"/>
                  </a:lnTo>
                  <a:lnTo>
                    <a:pt x="2110" y="33"/>
                  </a:lnTo>
                  <a:lnTo>
                    <a:pt x="2119" y="46"/>
                  </a:lnTo>
                  <a:lnTo>
                    <a:pt x="2163" y="133"/>
                  </a:lnTo>
                  <a:lnTo>
                    <a:pt x="2162" y="197"/>
                  </a:lnTo>
                  <a:lnTo>
                    <a:pt x="2160" y="205"/>
                  </a:lnTo>
                  <a:lnTo>
                    <a:pt x="2153" y="209"/>
                  </a:lnTo>
                  <a:lnTo>
                    <a:pt x="2137" y="211"/>
                  </a:lnTo>
                  <a:lnTo>
                    <a:pt x="2137" y="219"/>
                  </a:lnTo>
                  <a:lnTo>
                    <a:pt x="2220" y="219"/>
                  </a:lnTo>
                  <a:lnTo>
                    <a:pt x="2220" y="211"/>
                  </a:lnTo>
                  <a:lnTo>
                    <a:pt x="2203" y="209"/>
                  </a:lnTo>
                  <a:lnTo>
                    <a:pt x="2195" y="205"/>
                  </a:lnTo>
                  <a:lnTo>
                    <a:pt x="2193" y="197"/>
                  </a:lnTo>
                  <a:lnTo>
                    <a:pt x="2193" y="180"/>
                  </a:lnTo>
                  <a:lnTo>
                    <a:pt x="2193" y="138"/>
                  </a:lnTo>
                  <a:lnTo>
                    <a:pt x="2194" y="129"/>
                  </a:lnTo>
                  <a:lnTo>
                    <a:pt x="2197" y="123"/>
                  </a:lnTo>
                  <a:lnTo>
                    <a:pt x="2200" y="117"/>
                  </a:lnTo>
                  <a:lnTo>
                    <a:pt x="2248" y="30"/>
                  </a:lnTo>
                  <a:lnTo>
                    <a:pt x="2257" y="15"/>
                  </a:lnTo>
                  <a:lnTo>
                    <a:pt x="2265" y="10"/>
                  </a:lnTo>
                  <a:lnTo>
                    <a:pt x="2274" y="10"/>
                  </a:lnTo>
                  <a:lnTo>
                    <a:pt x="2274" y="3"/>
                  </a:lnTo>
                </a:path>
              </a:pathLst>
            </a:custGeom>
            <a:solidFill>
              <a:srgbClr val="5E6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x-none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3C2951F-1E6A-8173-4899-407BCC8C4C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" y="-1497"/>
              <a:ext cx="235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AutoShape 5">
              <a:extLst>
                <a:ext uri="{FF2B5EF4-FFF2-40B4-BE49-F238E27FC236}">
                  <a16:creationId xmlns:a16="http://schemas.microsoft.com/office/drawing/2014/main" id="{76DD3D6E-FE67-3849-4E2C-3797F3469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-1540"/>
              <a:ext cx="2183" cy="278"/>
            </a:xfrm>
            <a:custGeom>
              <a:avLst/>
              <a:gdLst>
                <a:gd name="T0" fmla="+- 0 1619 1279"/>
                <a:gd name="T1" fmla="*/ T0 w 2183"/>
                <a:gd name="T2" fmla="+- 0 -1529 -1540"/>
                <a:gd name="T3" fmla="*/ -1529 h 278"/>
                <a:gd name="T4" fmla="+- 0 1584 1279"/>
                <a:gd name="T5" fmla="*/ T4 w 2183"/>
                <a:gd name="T6" fmla="+- 0 -1320 -1540"/>
                <a:gd name="T7" fmla="*/ -1320 h 278"/>
                <a:gd name="T8" fmla="+- 0 1410 1279"/>
                <a:gd name="T9" fmla="*/ T8 w 2183"/>
                <a:gd name="T10" fmla="+- 0 -1320 -1540"/>
                <a:gd name="T11" fmla="*/ -1320 h 278"/>
                <a:gd name="T12" fmla="+- 0 1361 1279"/>
                <a:gd name="T13" fmla="*/ T12 w 2183"/>
                <a:gd name="T14" fmla="+- 0 -1527 -1540"/>
                <a:gd name="T15" fmla="*/ -1527 h 278"/>
                <a:gd name="T16" fmla="+- 0 1291 1279"/>
                <a:gd name="T17" fmla="*/ T16 w 2183"/>
                <a:gd name="T18" fmla="+- 0 -1526 -1540"/>
                <a:gd name="T19" fmla="*/ -1526 h 278"/>
                <a:gd name="T20" fmla="+- 0 1407 1279"/>
                <a:gd name="T21" fmla="*/ T20 w 2183"/>
                <a:gd name="T22" fmla="+- 0 -1262 -1540"/>
                <a:gd name="T23" fmla="*/ -1262 h 278"/>
                <a:gd name="T24" fmla="+- 0 1602 1279"/>
                <a:gd name="T25" fmla="*/ T24 w 2183"/>
                <a:gd name="T26" fmla="+- 0 -1320 -1540"/>
                <a:gd name="T27" fmla="*/ -1320 h 278"/>
                <a:gd name="T28" fmla="+- 0 1682 1279"/>
                <a:gd name="T29" fmla="*/ T28 w 2183"/>
                <a:gd name="T30" fmla="+- 0 -1521 -1540"/>
                <a:gd name="T31" fmla="*/ -1521 h 278"/>
                <a:gd name="T32" fmla="+- 0 2245 1279"/>
                <a:gd name="T33" fmla="*/ T32 w 2183"/>
                <a:gd name="T34" fmla="+- 0 -1497 -1540"/>
                <a:gd name="T35" fmla="*/ -1497 h 278"/>
                <a:gd name="T36" fmla="+- 0 2271 1279"/>
                <a:gd name="T37" fmla="*/ T36 w 2183"/>
                <a:gd name="T38" fmla="+- 0 -1304 -1540"/>
                <a:gd name="T39" fmla="*/ -1304 h 278"/>
                <a:gd name="T40" fmla="+- 0 2328 1279"/>
                <a:gd name="T41" fmla="*/ T40 w 2183"/>
                <a:gd name="T42" fmla="+- 0 -1283 -1540"/>
                <a:gd name="T43" fmla="*/ -1283 h 278"/>
                <a:gd name="T44" fmla="+- 0 2301 1279"/>
                <a:gd name="T45" fmla="*/ T44 w 2183"/>
                <a:gd name="T46" fmla="+- 0 -1320 -1540"/>
                <a:gd name="T47" fmla="*/ -1320 h 278"/>
                <a:gd name="T48" fmla="+- 0 2328 1279"/>
                <a:gd name="T49" fmla="*/ T48 w 2183"/>
                <a:gd name="T50" fmla="+- 0 -1490 -1540"/>
                <a:gd name="T51" fmla="*/ -1490 h 278"/>
                <a:gd name="T52" fmla="+- 0 2541 1279"/>
                <a:gd name="T53" fmla="*/ T52 w 2183"/>
                <a:gd name="T54" fmla="+- 0 -1488 -1540"/>
                <a:gd name="T55" fmla="*/ -1488 h 278"/>
                <a:gd name="T56" fmla="+- 0 2554 1279"/>
                <a:gd name="T57" fmla="*/ T56 w 2183"/>
                <a:gd name="T58" fmla="+- 0 -1329 -1540"/>
                <a:gd name="T59" fmla="*/ -1329 h 278"/>
                <a:gd name="T60" fmla="+- 0 2358 1279"/>
                <a:gd name="T61" fmla="*/ T60 w 2183"/>
                <a:gd name="T62" fmla="+- 0 -1490 -1540"/>
                <a:gd name="T63" fmla="*/ -1490 h 278"/>
                <a:gd name="T64" fmla="+- 0 2394 1279"/>
                <a:gd name="T65" fmla="*/ T64 w 2183"/>
                <a:gd name="T66" fmla="+- 0 -1317 -1540"/>
                <a:gd name="T67" fmla="*/ -1317 h 278"/>
                <a:gd name="T68" fmla="+- 0 2365 1279"/>
                <a:gd name="T69" fmla="*/ T68 w 2183"/>
                <a:gd name="T70" fmla="+- 0 -1290 -1540"/>
                <a:gd name="T71" fmla="*/ -1290 h 278"/>
                <a:gd name="T72" fmla="+- 0 2410 1279"/>
                <a:gd name="T73" fmla="*/ T72 w 2183"/>
                <a:gd name="T74" fmla="+- 0 -1296 -1540"/>
                <a:gd name="T75" fmla="*/ -1296 h 278"/>
                <a:gd name="T76" fmla="+- 0 2445 1279"/>
                <a:gd name="T77" fmla="*/ T76 w 2183"/>
                <a:gd name="T78" fmla="+- 0 -1415 -1540"/>
                <a:gd name="T79" fmla="*/ -1415 h 278"/>
                <a:gd name="T80" fmla="+- 0 2568 1279"/>
                <a:gd name="T81" fmla="*/ T80 w 2183"/>
                <a:gd name="T82" fmla="+- 0 -1329 -1540"/>
                <a:gd name="T83" fmla="*/ -1329 h 278"/>
                <a:gd name="T84" fmla="+- 0 2595 1279"/>
                <a:gd name="T85" fmla="*/ T84 w 2183"/>
                <a:gd name="T86" fmla="+- 0 -1490 -1540"/>
                <a:gd name="T87" fmla="*/ -1490 h 278"/>
                <a:gd name="T88" fmla="+- 0 2752 1279"/>
                <a:gd name="T89" fmla="*/ T88 w 2183"/>
                <a:gd name="T90" fmla="+- 0 -1374 -1540"/>
                <a:gd name="T91" fmla="*/ -1374 h 278"/>
                <a:gd name="T92" fmla="+- 0 2764 1279"/>
                <a:gd name="T93" fmla="*/ T92 w 2183"/>
                <a:gd name="T94" fmla="+- 0 -1311 -1540"/>
                <a:gd name="T95" fmla="*/ -1311 h 278"/>
                <a:gd name="T96" fmla="+- 0 2657 1279"/>
                <a:gd name="T97" fmla="*/ T96 w 2183"/>
                <a:gd name="T98" fmla="+- 0 -1323 -1540"/>
                <a:gd name="T99" fmla="*/ -1323 h 278"/>
                <a:gd name="T100" fmla="+- 0 2682 1279"/>
                <a:gd name="T101" fmla="*/ T100 w 2183"/>
                <a:gd name="T102" fmla="+- 0 -1482 -1540"/>
                <a:gd name="T103" fmla="*/ -1482 h 278"/>
                <a:gd name="T104" fmla="+- 0 2788 1279"/>
                <a:gd name="T105" fmla="*/ T104 w 2183"/>
                <a:gd name="T106" fmla="+- 0 -1439 -1540"/>
                <a:gd name="T107" fmla="*/ -1439 h 278"/>
                <a:gd name="T108" fmla="+- 0 2784 1279"/>
                <a:gd name="T109" fmla="*/ T108 w 2183"/>
                <a:gd name="T110" fmla="+- 0 -1491 -1540"/>
                <a:gd name="T111" fmla="*/ -1491 h 278"/>
                <a:gd name="T112" fmla="+- 0 2671 1279"/>
                <a:gd name="T113" fmla="*/ T112 w 2183"/>
                <a:gd name="T114" fmla="+- 0 -1491 -1540"/>
                <a:gd name="T115" fmla="*/ -1491 h 278"/>
                <a:gd name="T116" fmla="+- 0 2638 1279"/>
                <a:gd name="T117" fmla="*/ T116 w 2183"/>
                <a:gd name="T118" fmla="+- 0 -1303 -1540"/>
                <a:gd name="T119" fmla="*/ -1303 h 278"/>
                <a:gd name="T120" fmla="+- 0 2780 1279"/>
                <a:gd name="T121" fmla="*/ T120 w 2183"/>
                <a:gd name="T122" fmla="+- 0 -1287 -1540"/>
                <a:gd name="T123" fmla="*/ -1287 h 278"/>
                <a:gd name="T124" fmla="+- 0 2806 1279"/>
                <a:gd name="T125" fmla="*/ T124 w 2183"/>
                <a:gd name="T126" fmla="+- 0 -1374 -1540"/>
                <a:gd name="T127" fmla="*/ -1374 h 278"/>
                <a:gd name="T128" fmla="+- 0 2995 1279"/>
                <a:gd name="T129" fmla="*/ T128 w 2183"/>
                <a:gd name="T130" fmla="+- 0 -1497 -1540"/>
                <a:gd name="T131" fmla="*/ -1497 h 278"/>
                <a:gd name="T132" fmla="+- 0 2844 1279"/>
                <a:gd name="T133" fmla="*/ T132 w 2183"/>
                <a:gd name="T134" fmla="+- 0 -1476 -1540"/>
                <a:gd name="T135" fmla="*/ -1476 h 278"/>
                <a:gd name="T136" fmla="+- 0 2895 1279"/>
                <a:gd name="T137" fmla="*/ T136 w 2183"/>
                <a:gd name="T138" fmla="+- 0 -1296 -1540"/>
                <a:gd name="T139" fmla="*/ -1296 h 278"/>
                <a:gd name="T140" fmla="+- 0 2953 1279"/>
                <a:gd name="T141" fmla="*/ T140 w 2183"/>
                <a:gd name="T142" fmla="+- 0 -1290 -1540"/>
                <a:gd name="T143" fmla="*/ -1290 h 278"/>
                <a:gd name="T144" fmla="+- 0 2927 1279"/>
                <a:gd name="T145" fmla="*/ T144 w 2183"/>
                <a:gd name="T146" fmla="+- 0 -1487 -1540"/>
                <a:gd name="T147" fmla="*/ -1487 h 278"/>
                <a:gd name="T148" fmla="+- 0 2995 1279"/>
                <a:gd name="T149" fmla="*/ T148 w 2183"/>
                <a:gd name="T150" fmla="+- 0 -1451 -1540"/>
                <a:gd name="T151" fmla="*/ -1451 h 278"/>
                <a:gd name="T152" fmla="+- 0 3188 1279"/>
                <a:gd name="T153" fmla="*/ T152 w 2183"/>
                <a:gd name="T154" fmla="+- 0 -1473 -1540"/>
                <a:gd name="T155" fmla="*/ -1473 h 278"/>
                <a:gd name="T156" fmla="+- 0 3115 1279"/>
                <a:gd name="T157" fmla="*/ T156 w 2183"/>
                <a:gd name="T158" fmla="+- 0 -1289 -1540"/>
                <a:gd name="T159" fmla="*/ -1289 h 278"/>
                <a:gd name="T160" fmla="+- 0 3042 1279"/>
                <a:gd name="T161" fmla="*/ T160 w 2183"/>
                <a:gd name="T162" fmla="+- 0 -1433 -1540"/>
                <a:gd name="T163" fmla="*/ -1433 h 278"/>
                <a:gd name="T164" fmla="+- 0 3164 1279"/>
                <a:gd name="T165" fmla="*/ T164 w 2183"/>
                <a:gd name="T166" fmla="+- 0 -1466 -1540"/>
                <a:gd name="T167" fmla="*/ -1466 h 278"/>
                <a:gd name="T168" fmla="+- 0 3163 1279"/>
                <a:gd name="T169" fmla="*/ T168 w 2183"/>
                <a:gd name="T170" fmla="+- 0 -1492 -1540"/>
                <a:gd name="T171" fmla="*/ -1492 h 278"/>
                <a:gd name="T172" fmla="+- 0 3002 1279"/>
                <a:gd name="T173" fmla="*/ T172 w 2183"/>
                <a:gd name="T174" fmla="+- 0 -1386 -1540"/>
                <a:gd name="T175" fmla="*/ -1386 h 278"/>
                <a:gd name="T176" fmla="+- 0 3154 1279"/>
                <a:gd name="T177" fmla="*/ T176 w 2183"/>
                <a:gd name="T178" fmla="+- 0 -1287 -1540"/>
                <a:gd name="T179" fmla="*/ -1287 h 278"/>
                <a:gd name="T180" fmla="+- 0 3461 1279"/>
                <a:gd name="T181" fmla="*/ T180 w 2183"/>
                <a:gd name="T182" fmla="+- 0 -1497 -1540"/>
                <a:gd name="T183" fmla="*/ -1497 h 278"/>
                <a:gd name="T184" fmla="+- 0 3418 1279"/>
                <a:gd name="T185" fmla="*/ T184 w 2183"/>
                <a:gd name="T186" fmla="+- 0 -1472 -1540"/>
                <a:gd name="T187" fmla="*/ -1472 h 278"/>
                <a:gd name="T188" fmla="+- 0 3314 1279"/>
                <a:gd name="T189" fmla="*/ T188 w 2183"/>
                <a:gd name="T190" fmla="+- 0 -1456 -1540"/>
                <a:gd name="T191" fmla="*/ -1456 h 278"/>
                <a:gd name="T192" fmla="+- 0 3235 1279"/>
                <a:gd name="T193" fmla="*/ T192 w 2183"/>
                <a:gd name="T194" fmla="+- 0 -1488 -1540"/>
                <a:gd name="T195" fmla="*/ -1488 h 278"/>
                <a:gd name="T196" fmla="+- 0 3257 1279"/>
                <a:gd name="T197" fmla="*/ T196 w 2183"/>
                <a:gd name="T198" fmla="+- 0 -1307 -1540"/>
                <a:gd name="T199" fmla="*/ -1307 h 278"/>
                <a:gd name="T200" fmla="+- 0 3307 1279"/>
                <a:gd name="T201" fmla="*/ T200 w 2183"/>
                <a:gd name="T202" fmla="+- 0 -1283 -1540"/>
                <a:gd name="T203" fmla="*/ -1283 h 278"/>
                <a:gd name="T204" fmla="+- 0 3274 1279"/>
                <a:gd name="T205" fmla="*/ T204 w 2183"/>
                <a:gd name="T206" fmla="+- 0 -1311 -1540"/>
                <a:gd name="T207" fmla="*/ -1311 h 278"/>
                <a:gd name="T208" fmla="+- 0 3385 1279"/>
                <a:gd name="T209" fmla="*/ T208 w 2183"/>
                <a:gd name="T210" fmla="+- 0 -1326 -1540"/>
                <a:gd name="T211" fmla="*/ -1326 h 278"/>
                <a:gd name="T212" fmla="+- 0 3434 1279"/>
                <a:gd name="T213" fmla="*/ T212 w 2183"/>
                <a:gd name="T214" fmla="+- 0 -1467 -1540"/>
                <a:gd name="T215" fmla="*/ -1467 h 278"/>
                <a:gd name="T216" fmla="+- 0 3461 1279"/>
                <a:gd name="T217" fmla="*/ T216 w 2183"/>
                <a:gd name="T218" fmla="+- 0 -1497 -1540"/>
                <a:gd name="T219" fmla="*/ -1497 h 2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2183" h="278">
                  <a:moveTo>
                    <a:pt x="424" y="2"/>
                  </a:moveTo>
                  <a:lnTo>
                    <a:pt x="422" y="2"/>
                  </a:lnTo>
                  <a:lnTo>
                    <a:pt x="422" y="0"/>
                  </a:lnTo>
                  <a:lnTo>
                    <a:pt x="340" y="0"/>
                  </a:lnTo>
                  <a:lnTo>
                    <a:pt x="340" y="11"/>
                  </a:lnTo>
                  <a:lnTo>
                    <a:pt x="359" y="13"/>
                  </a:lnTo>
                  <a:lnTo>
                    <a:pt x="369" y="20"/>
                  </a:lnTo>
                  <a:lnTo>
                    <a:pt x="371" y="31"/>
                  </a:lnTo>
                  <a:lnTo>
                    <a:pt x="368" y="47"/>
                  </a:lnTo>
                  <a:lnTo>
                    <a:pt x="305" y="220"/>
                  </a:lnTo>
                  <a:lnTo>
                    <a:pt x="302" y="220"/>
                  </a:lnTo>
                  <a:lnTo>
                    <a:pt x="247" y="62"/>
                  </a:lnTo>
                  <a:lnTo>
                    <a:pt x="227" y="5"/>
                  </a:lnTo>
                  <a:lnTo>
                    <a:pt x="209" y="5"/>
                  </a:lnTo>
                  <a:lnTo>
                    <a:pt x="131" y="220"/>
                  </a:lnTo>
                  <a:lnTo>
                    <a:pt x="126" y="220"/>
                  </a:lnTo>
                  <a:lnTo>
                    <a:pt x="70" y="49"/>
                  </a:lnTo>
                  <a:lnTo>
                    <a:pt x="68" y="31"/>
                  </a:lnTo>
                  <a:lnTo>
                    <a:pt x="72" y="20"/>
                  </a:lnTo>
                  <a:lnTo>
                    <a:pt x="82" y="13"/>
                  </a:lnTo>
                  <a:lnTo>
                    <a:pt x="99" y="11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2" y="14"/>
                  </a:lnTo>
                  <a:lnTo>
                    <a:pt x="21" y="24"/>
                  </a:lnTo>
                  <a:lnTo>
                    <a:pt x="28" y="41"/>
                  </a:lnTo>
                  <a:lnTo>
                    <a:pt x="37" y="67"/>
                  </a:lnTo>
                  <a:lnTo>
                    <a:pt x="109" y="278"/>
                  </a:lnTo>
                  <a:lnTo>
                    <a:pt x="128" y="278"/>
                  </a:lnTo>
                  <a:lnTo>
                    <a:pt x="149" y="220"/>
                  </a:lnTo>
                  <a:lnTo>
                    <a:pt x="205" y="62"/>
                  </a:lnTo>
                  <a:lnTo>
                    <a:pt x="280" y="278"/>
                  </a:lnTo>
                  <a:lnTo>
                    <a:pt x="301" y="278"/>
                  </a:lnTo>
                  <a:lnTo>
                    <a:pt x="323" y="220"/>
                  </a:lnTo>
                  <a:lnTo>
                    <a:pt x="327" y="208"/>
                  </a:lnTo>
                  <a:lnTo>
                    <a:pt x="354" y="135"/>
                  </a:lnTo>
                  <a:lnTo>
                    <a:pt x="378" y="72"/>
                  </a:lnTo>
                  <a:lnTo>
                    <a:pt x="395" y="31"/>
                  </a:lnTo>
                  <a:lnTo>
                    <a:pt x="403" y="19"/>
                  </a:lnTo>
                  <a:lnTo>
                    <a:pt x="413" y="11"/>
                  </a:lnTo>
                  <a:lnTo>
                    <a:pt x="424" y="11"/>
                  </a:lnTo>
                  <a:lnTo>
                    <a:pt x="424" y="2"/>
                  </a:lnTo>
                  <a:moveTo>
                    <a:pt x="1049" y="43"/>
                  </a:moveTo>
                  <a:lnTo>
                    <a:pt x="966" y="43"/>
                  </a:lnTo>
                  <a:lnTo>
                    <a:pt x="966" y="50"/>
                  </a:lnTo>
                  <a:lnTo>
                    <a:pt x="982" y="53"/>
                  </a:lnTo>
                  <a:lnTo>
                    <a:pt x="989" y="57"/>
                  </a:lnTo>
                  <a:lnTo>
                    <a:pt x="992" y="65"/>
                  </a:lnTo>
                  <a:lnTo>
                    <a:pt x="992" y="236"/>
                  </a:lnTo>
                  <a:lnTo>
                    <a:pt x="989" y="244"/>
                  </a:lnTo>
                  <a:lnTo>
                    <a:pt x="982" y="248"/>
                  </a:lnTo>
                  <a:lnTo>
                    <a:pt x="966" y="250"/>
                  </a:lnTo>
                  <a:lnTo>
                    <a:pt x="966" y="257"/>
                  </a:lnTo>
                  <a:lnTo>
                    <a:pt x="1049" y="257"/>
                  </a:lnTo>
                  <a:lnTo>
                    <a:pt x="1049" y="250"/>
                  </a:lnTo>
                  <a:lnTo>
                    <a:pt x="1033" y="248"/>
                  </a:lnTo>
                  <a:lnTo>
                    <a:pt x="1025" y="244"/>
                  </a:lnTo>
                  <a:lnTo>
                    <a:pt x="1022" y="236"/>
                  </a:lnTo>
                  <a:lnTo>
                    <a:pt x="1022" y="220"/>
                  </a:lnTo>
                  <a:lnTo>
                    <a:pt x="1022" y="82"/>
                  </a:lnTo>
                  <a:lnTo>
                    <a:pt x="1022" y="65"/>
                  </a:lnTo>
                  <a:lnTo>
                    <a:pt x="1025" y="57"/>
                  </a:lnTo>
                  <a:lnTo>
                    <a:pt x="1033" y="53"/>
                  </a:lnTo>
                  <a:lnTo>
                    <a:pt x="1049" y="50"/>
                  </a:lnTo>
                  <a:lnTo>
                    <a:pt x="1049" y="43"/>
                  </a:lnTo>
                  <a:moveTo>
                    <a:pt x="1316" y="43"/>
                  </a:moveTo>
                  <a:lnTo>
                    <a:pt x="1241" y="43"/>
                  </a:lnTo>
                  <a:lnTo>
                    <a:pt x="1241" y="50"/>
                  </a:lnTo>
                  <a:lnTo>
                    <a:pt x="1262" y="52"/>
                  </a:lnTo>
                  <a:lnTo>
                    <a:pt x="1272" y="56"/>
                  </a:lnTo>
                  <a:lnTo>
                    <a:pt x="1274" y="68"/>
                  </a:lnTo>
                  <a:lnTo>
                    <a:pt x="1274" y="73"/>
                  </a:lnTo>
                  <a:lnTo>
                    <a:pt x="1275" y="77"/>
                  </a:lnTo>
                  <a:lnTo>
                    <a:pt x="1275" y="211"/>
                  </a:lnTo>
                  <a:lnTo>
                    <a:pt x="1170" y="84"/>
                  </a:lnTo>
                  <a:lnTo>
                    <a:pt x="1166" y="80"/>
                  </a:lnTo>
                  <a:lnTo>
                    <a:pt x="1136" y="43"/>
                  </a:lnTo>
                  <a:lnTo>
                    <a:pt x="1079" y="43"/>
                  </a:lnTo>
                  <a:lnTo>
                    <a:pt x="1079" y="50"/>
                  </a:lnTo>
                  <a:lnTo>
                    <a:pt x="1091" y="52"/>
                  </a:lnTo>
                  <a:lnTo>
                    <a:pt x="1100" y="57"/>
                  </a:lnTo>
                  <a:lnTo>
                    <a:pt x="1108" y="63"/>
                  </a:lnTo>
                  <a:lnTo>
                    <a:pt x="1115" y="71"/>
                  </a:lnTo>
                  <a:lnTo>
                    <a:pt x="1115" y="223"/>
                  </a:lnTo>
                  <a:lnTo>
                    <a:pt x="1113" y="229"/>
                  </a:lnTo>
                  <a:lnTo>
                    <a:pt x="1113" y="233"/>
                  </a:lnTo>
                  <a:lnTo>
                    <a:pt x="1112" y="244"/>
                  </a:lnTo>
                  <a:lnTo>
                    <a:pt x="1101" y="248"/>
                  </a:lnTo>
                  <a:lnTo>
                    <a:pt x="1086" y="250"/>
                  </a:lnTo>
                  <a:lnTo>
                    <a:pt x="1086" y="257"/>
                  </a:lnTo>
                  <a:lnTo>
                    <a:pt x="1163" y="257"/>
                  </a:lnTo>
                  <a:lnTo>
                    <a:pt x="1163" y="250"/>
                  </a:lnTo>
                  <a:lnTo>
                    <a:pt x="1142" y="248"/>
                  </a:lnTo>
                  <a:lnTo>
                    <a:pt x="1131" y="244"/>
                  </a:lnTo>
                  <a:lnTo>
                    <a:pt x="1130" y="233"/>
                  </a:lnTo>
                  <a:lnTo>
                    <a:pt x="1130" y="229"/>
                  </a:lnTo>
                  <a:lnTo>
                    <a:pt x="1128" y="223"/>
                  </a:lnTo>
                  <a:lnTo>
                    <a:pt x="1128" y="80"/>
                  </a:lnTo>
                  <a:lnTo>
                    <a:pt x="1166" y="125"/>
                  </a:lnTo>
                  <a:lnTo>
                    <a:pt x="1203" y="170"/>
                  </a:lnTo>
                  <a:lnTo>
                    <a:pt x="1241" y="214"/>
                  </a:lnTo>
                  <a:lnTo>
                    <a:pt x="1278" y="257"/>
                  </a:lnTo>
                  <a:lnTo>
                    <a:pt x="1289" y="257"/>
                  </a:lnTo>
                  <a:lnTo>
                    <a:pt x="1289" y="211"/>
                  </a:lnTo>
                  <a:lnTo>
                    <a:pt x="1289" y="73"/>
                  </a:lnTo>
                  <a:lnTo>
                    <a:pt x="1290" y="68"/>
                  </a:lnTo>
                  <a:lnTo>
                    <a:pt x="1292" y="56"/>
                  </a:lnTo>
                  <a:lnTo>
                    <a:pt x="1302" y="52"/>
                  </a:lnTo>
                  <a:lnTo>
                    <a:pt x="1316" y="50"/>
                  </a:lnTo>
                  <a:lnTo>
                    <a:pt x="1316" y="43"/>
                  </a:lnTo>
                  <a:moveTo>
                    <a:pt x="1542" y="155"/>
                  </a:moveTo>
                  <a:lnTo>
                    <a:pt x="1454" y="155"/>
                  </a:lnTo>
                  <a:lnTo>
                    <a:pt x="1454" y="164"/>
                  </a:lnTo>
                  <a:lnTo>
                    <a:pt x="1473" y="166"/>
                  </a:lnTo>
                  <a:lnTo>
                    <a:pt x="1483" y="170"/>
                  </a:lnTo>
                  <a:lnTo>
                    <a:pt x="1486" y="178"/>
                  </a:lnTo>
                  <a:lnTo>
                    <a:pt x="1487" y="194"/>
                  </a:lnTo>
                  <a:lnTo>
                    <a:pt x="1487" y="212"/>
                  </a:lnTo>
                  <a:lnTo>
                    <a:pt x="1485" y="229"/>
                  </a:lnTo>
                  <a:lnTo>
                    <a:pt x="1480" y="241"/>
                  </a:lnTo>
                  <a:lnTo>
                    <a:pt x="1468" y="249"/>
                  </a:lnTo>
                  <a:lnTo>
                    <a:pt x="1445" y="251"/>
                  </a:lnTo>
                  <a:lnTo>
                    <a:pt x="1404" y="242"/>
                  </a:lnTo>
                  <a:lnTo>
                    <a:pt x="1378" y="217"/>
                  </a:lnTo>
                  <a:lnTo>
                    <a:pt x="1362" y="184"/>
                  </a:lnTo>
                  <a:lnTo>
                    <a:pt x="1358" y="146"/>
                  </a:lnTo>
                  <a:lnTo>
                    <a:pt x="1362" y="109"/>
                  </a:lnTo>
                  <a:lnTo>
                    <a:pt x="1376" y="78"/>
                  </a:lnTo>
                  <a:lnTo>
                    <a:pt x="1403" y="58"/>
                  </a:lnTo>
                  <a:lnTo>
                    <a:pt x="1443" y="50"/>
                  </a:lnTo>
                  <a:lnTo>
                    <a:pt x="1474" y="55"/>
                  </a:lnTo>
                  <a:lnTo>
                    <a:pt x="1494" y="67"/>
                  </a:lnTo>
                  <a:lnTo>
                    <a:pt x="1505" y="83"/>
                  </a:lnTo>
                  <a:lnTo>
                    <a:pt x="1509" y="101"/>
                  </a:lnTo>
                  <a:lnTo>
                    <a:pt x="1517" y="101"/>
                  </a:lnTo>
                  <a:lnTo>
                    <a:pt x="1517" y="56"/>
                  </a:lnTo>
                  <a:lnTo>
                    <a:pt x="1514" y="52"/>
                  </a:lnTo>
                  <a:lnTo>
                    <a:pt x="1509" y="50"/>
                  </a:lnTo>
                  <a:lnTo>
                    <a:pt x="1505" y="49"/>
                  </a:lnTo>
                  <a:lnTo>
                    <a:pt x="1493" y="45"/>
                  </a:lnTo>
                  <a:lnTo>
                    <a:pt x="1481" y="42"/>
                  </a:lnTo>
                  <a:lnTo>
                    <a:pt x="1466" y="39"/>
                  </a:lnTo>
                  <a:lnTo>
                    <a:pt x="1446" y="38"/>
                  </a:lnTo>
                  <a:lnTo>
                    <a:pt x="1392" y="49"/>
                  </a:lnTo>
                  <a:lnTo>
                    <a:pt x="1354" y="76"/>
                  </a:lnTo>
                  <a:lnTo>
                    <a:pt x="1331" y="112"/>
                  </a:lnTo>
                  <a:lnTo>
                    <a:pt x="1323" y="149"/>
                  </a:lnTo>
                  <a:lnTo>
                    <a:pt x="1333" y="202"/>
                  </a:lnTo>
                  <a:lnTo>
                    <a:pt x="1359" y="237"/>
                  </a:lnTo>
                  <a:lnTo>
                    <a:pt x="1398" y="256"/>
                  </a:lnTo>
                  <a:lnTo>
                    <a:pt x="1443" y="262"/>
                  </a:lnTo>
                  <a:lnTo>
                    <a:pt x="1463" y="261"/>
                  </a:lnTo>
                  <a:lnTo>
                    <a:pt x="1483" y="258"/>
                  </a:lnTo>
                  <a:lnTo>
                    <a:pt x="1501" y="253"/>
                  </a:lnTo>
                  <a:lnTo>
                    <a:pt x="1505" y="251"/>
                  </a:lnTo>
                  <a:lnTo>
                    <a:pt x="1517" y="247"/>
                  </a:lnTo>
                  <a:lnTo>
                    <a:pt x="1517" y="178"/>
                  </a:lnTo>
                  <a:lnTo>
                    <a:pt x="1519" y="170"/>
                  </a:lnTo>
                  <a:lnTo>
                    <a:pt x="1527" y="166"/>
                  </a:lnTo>
                  <a:lnTo>
                    <a:pt x="1542" y="164"/>
                  </a:lnTo>
                  <a:lnTo>
                    <a:pt x="1542" y="155"/>
                  </a:lnTo>
                  <a:moveTo>
                    <a:pt x="1723" y="89"/>
                  </a:moveTo>
                  <a:lnTo>
                    <a:pt x="1718" y="53"/>
                  </a:lnTo>
                  <a:lnTo>
                    <a:pt x="1716" y="43"/>
                  </a:lnTo>
                  <a:lnTo>
                    <a:pt x="1551" y="43"/>
                  </a:lnTo>
                  <a:lnTo>
                    <a:pt x="1542" y="89"/>
                  </a:lnTo>
                  <a:lnTo>
                    <a:pt x="1551" y="89"/>
                  </a:lnTo>
                  <a:lnTo>
                    <a:pt x="1557" y="75"/>
                  </a:lnTo>
                  <a:lnTo>
                    <a:pt x="1565" y="64"/>
                  </a:lnTo>
                  <a:lnTo>
                    <a:pt x="1576" y="56"/>
                  </a:lnTo>
                  <a:lnTo>
                    <a:pt x="1593" y="53"/>
                  </a:lnTo>
                  <a:lnTo>
                    <a:pt x="1618" y="53"/>
                  </a:lnTo>
                  <a:lnTo>
                    <a:pt x="1618" y="236"/>
                  </a:lnTo>
                  <a:lnTo>
                    <a:pt x="1616" y="244"/>
                  </a:lnTo>
                  <a:lnTo>
                    <a:pt x="1608" y="248"/>
                  </a:lnTo>
                  <a:lnTo>
                    <a:pt x="1591" y="250"/>
                  </a:lnTo>
                  <a:lnTo>
                    <a:pt x="1591" y="257"/>
                  </a:lnTo>
                  <a:lnTo>
                    <a:pt x="1674" y="257"/>
                  </a:lnTo>
                  <a:lnTo>
                    <a:pt x="1674" y="250"/>
                  </a:lnTo>
                  <a:lnTo>
                    <a:pt x="1659" y="248"/>
                  </a:lnTo>
                  <a:lnTo>
                    <a:pt x="1651" y="244"/>
                  </a:lnTo>
                  <a:lnTo>
                    <a:pt x="1649" y="236"/>
                  </a:lnTo>
                  <a:lnTo>
                    <a:pt x="1648" y="220"/>
                  </a:lnTo>
                  <a:lnTo>
                    <a:pt x="1648" y="53"/>
                  </a:lnTo>
                  <a:lnTo>
                    <a:pt x="1672" y="53"/>
                  </a:lnTo>
                  <a:lnTo>
                    <a:pt x="1689" y="56"/>
                  </a:lnTo>
                  <a:lnTo>
                    <a:pt x="1700" y="64"/>
                  </a:lnTo>
                  <a:lnTo>
                    <a:pt x="1708" y="75"/>
                  </a:lnTo>
                  <a:lnTo>
                    <a:pt x="1716" y="89"/>
                  </a:lnTo>
                  <a:lnTo>
                    <a:pt x="1723" y="89"/>
                  </a:lnTo>
                  <a:moveTo>
                    <a:pt x="1945" y="143"/>
                  </a:moveTo>
                  <a:lnTo>
                    <a:pt x="1938" y="107"/>
                  </a:lnTo>
                  <a:lnTo>
                    <a:pt x="1917" y="73"/>
                  </a:lnTo>
                  <a:lnTo>
                    <a:pt x="1909" y="67"/>
                  </a:lnTo>
                  <a:lnTo>
                    <a:pt x="1909" y="154"/>
                  </a:lnTo>
                  <a:lnTo>
                    <a:pt x="1906" y="186"/>
                  </a:lnTo>
                  <a:lnTo>
                    <a:pt x="1894" y="218"/>
                  </a:lnTo>
                  <a:lnTo>
                    <a:pt x="1872" y="242"/>
                  </a:lnTo>
                  <a:lnTo>
                    <a:pt x="1836" y="251"/>
                  </a:lnTo>
                  <a:lnTo>
                    <a:pt x="1807" y="244"/>
                  </a:lnTo>
                  <a:lnTo>
                    <a:pt x="1783" y="223"/>
                  </a:lnTo>
                  <a:lnTo>
                    <a:pt x="1766" y="187"/>
                  </a:lnTo>
                  <a:lnTo>
                    <a:pt x="1759" y="139"/>
                  </a:lnTo>
                  <a:lnTo>
                    <a:pt x="1763" y="107"/>
                  </a:lnTo>
                  <a:lnTo>
                    <a:pt x="1776" y="79"/>
                  </a:lnTo>
                  <a:lnTo>
                    <a:pt x="1799" y="58"/>
                  </a:lnTo>
                  <a:lnTo>
                    <a:pt x="1833" y="50"/>
                  </a:lnTo>
                  <a:lnTo>
                    <a:pt x="1861" y="56"/>
                  </a:lnTo>
                  <a:lnTo>
                    <a:pt x="1885" y="74"/>
                  </a:lnTo>
                  <a:lnTo>
                    <a:pt x="1902" y="106"/>
                  </a:lnTo>
                  <a:lnTo>
                    <a:pt x="1909" y="154"/>
                  </a:lnTo>
                  <a:lnTo>
                    <a:pt x="1909" y="67"/>
                  </a:lnTo>
                  <a:lnTo>
                    <a:pt x="1887" y="50"/>
                  </a:lnTo>
                  <a:lnTo>
                    <a:pt x="1884" y="48"/>
                  </a:lnTo>
                  <a:lnTo>
                    <a:pt x="1839" y="38"/>
                  </a:lnTo>
                  <a:lnTo>
                    <a:pt x="1794" y="47"/>
                  </a:lnTo>
                  <a:lnTo>
                    <a:pt x="1757" y="71"/>
                  </a:lnTo>
                  <a:lnTo>
                    <a:pt x="1733" y="108"/>
                  </a:lnTo>
                  <a:lnTo>
                    <a:pt x="1723" y="154"/>
                  </a:lnTo>
                  <a:lnTo>
                    <a:pt x="1732" y="196"/>
                  </a:lnTo>
                  <a:lnTo>
                    <a:pt x="1754" y="230"/>
                  </a:lnTo>
                  <a:lnTo>
                    <a:pt x="1787" y="253"/>
                  </a:lnTo>
                  <a:lnTo>
                    <a:pt x="1828" y="262"/>
                  </a:lnTo>
                  <a:lnTo>
                    <a:pt x="1875" y="253"/>
                  </a:lnTo>
                  <a:lnTo>
                    <a:pt x="1877" y="251"/>
                  </a:lnTo>
                  <a:lnTo>
                    <a:pt x="1912" y="227"/>
                  </a:lnTo>
                  <a:lnTo>
                    <a:pt x="1936" y="190"/>
                  </a:lnTo>
                  <a:lnTo>
                    <a:pt x="1945" y="143"/>
                  </a:lnTo>
                  <a:moveTo>
                    <a:pt x="2182" y="43"/>
                  </a:moveTo>
                  <a:lnTo>
                    <a:pt x="2106" y="43"/>
                  </a:lnTo>
                  <a:lnTo>
                    <a:pt x="2106" y="50"/>
                  </a:lnTo>
                  <a:lnTo>
                    <a:pt x="2127" y="52"/>
                  </a:lnTo>
                  <a:lnTo>
                    <a:pt x="2137" y="56"/>
                  </a:lnTo>
                  <a:lnTo>
                    <a:pt x="2139" y="68"/>
                  </a:lnTo>
                  <a:lnTo>
                    <a:pt x="2139" y="73"/>
                  </a:lnTo>
                  <a:lnTo>
                    <a:pt x="2140" y="77"/>
                  </a:lnTo>
                  <a:lnTo>
                    <a:pt x="2140" y="211"/>
                  </a:lnTo>
                  <a:lnTo>
                    <a:pt x="2070" y="127"/>
                  </a:lnTo>
                  <a:lnTo>
                    <a:pt x="2035" y="84"/>
                  </a:lnTo>
                  <a:lnTo>
                    <a:pt x="2031" y="80"/>
                  </a:lnTo>
                  <a:lnTo>
                    <a:pt x="2001" y="43"/>
                  </a:lnTo>
                  <a:lnTo>
                    <a:pt x="1945" y="43"/>
                  </a:lnTo>
                  <a:lnTo>
                    <a:pt x="1945" y="50"/>
                  </a:lnTo>
                  <a:lnTo>
                    <a:pt x="1956" y="52"/>
                  </a:lnTo>
                  <a:lnTo>
                    <a:pt x="1966" y="57"/>
                  </a:lnTo>
                  <a:lnTo>
                    <a:pt x="1973" y="63"/>
                  </a:lnTo>
                  <a:lnTo>
                    <a:pt x="1980" y="71"/>
                  </a:lnTo>
                  <a:lnTo>
                    <a:pt x="1980" y="229"/>
                  </a:lnTo>
                  <a:lnTo>
                    <a:pt x="1978" y="233"/>
                  </a:lnTo>
                  <a:lnTo>
                    <a:pt x="1977" y="244"/>
                  </a:lnTo>
                  <a:lnTo>
                    <a:pt x="1966" y="248"/>
                  </a:lnTo>
                  <a:lnTo>
                    <a:pt x="1951" y="250"/>
                  </a:lnTo>
                  <a:lnTo>
                    <a:pt x="1951" y="257"/>
                  </a:lnTo>
                  <a:lnTo>
                    <a:pt x="2028" y="257"/>
                  </a:lnTo>
                  <a:lnTo>
                    <a:pt x="2028" y="250"/>
                  </a:lnTo>
                  <a:lnTo>
                    <a:pt x="2007" y="248"/>
                  </a:lnTo>
                  <a:lnTo>
                    <a:pt x="1996" y="244"/>
                  </a:lnTo>
                  <a:lnTo>
                    <a:pt x="1995" y="233"/>
                  </a:lnTo>
                  <a:lnTo>
                    <a:pt x="1995" y="229"/>
                  </a:lnTo>
                  <a:lnTo>
                    <a:pt x="1993" y="223"/>
                  </a:lnTo>
                  <a:lnTo>
                    <a:pt x="1993" y="80"/>
                  </a:lnTo>
                  <a:lnTo>
                    <a:pt x="2031" y="125"/>
                  </a:lnTo>
                  <a:lnTo>
                    <a:pt x="2068" y="170"/>
                  </a:lnTo>
                  <a:lnTo>
                    <a:pt x="2106" y="214"/>
                  </a:lnTo>
                  <a:lnTo>
                    <a:pt x="2143" y="257"/>
                  </a:lnTo>
                  <a:lnTo>
                    <a:pt x="2154" y="257"/>
                  </a:lnTo>
                  <a:lnTo>
                    <a:pt x="2154" y="211"/>
                  </a:lnTo>
                  <a:lnTo>
                    <a:pt x="2154" y="77"/>
                  </a:lnTo>
                  <a:lnTo>
                    <a:pt x="2155" y="73"/>
                  </a:lnTo>
                  <a:lnTo>
                    <a:pt x="2155" y="68"/>
                  </a:lnTo>
                  <a:lnTo>
                    <a:pt x="2157" y="56"/>
                  </a:lnTo>
                  <a:lnTo>
                    <a:pt x="2167" y="52"/>
                  </a:lnTo>
                  <a:lnTo>
                    <a:pt x="2182" y="50"/>
                  </a:lnTo>
                  <a:lnTo>
                    <a:pt x="2182" y="43"/>
                  </a:lnTo>
                </a:path>
              </a:pathLst>
            </a:custGeom>
            <a:solidFill>
              <a:srgbClr val="5E6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x-none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B736ED0-BCF7-8622-B243-5047718126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" y="-1503"/>
              <a:ext cx="325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AutoShape 7">
              <a:extLst>
                <a:ext uri="{FF2B5EF4-FFF2-40B4-BE49-F238E27FC236}">
                  <a16:creationId xmlns:a16="http://schemas.microsoft.com/office/drawing/2014/main" id="{5C667D55-237C-50BE-F88F-80F603A4F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-1550"/>
              <a:ext cx="861" cy="301"/>
            </a:xfrm>
            <a:custGeom>
              <a:avLst/>
              <a:gdLst>
                <a:gd name="T0" fmla="+- 0 3671 3530"/>
                <a:gd name="T1" fmla="*/ T0 w 861"/>
                <a:gd name="T2" fmla="+- 0 -1392 -1550"/>
                <a:gd name="T3" fmla="*/ -1392 h 301"/>
                <a:gd name="T4" fmla="+- 0 3577 3530"/>
                <a:gd name="T5" fmla="*/ T4 w 861"/>
                <a:gd name="T6" fmla="+- 0 -1472 -1550"/>
                <a:gd name="T7" fmla="*/ -1472 h 301"/>
                <a:gd name="T8" fmla="+- 0 3604 3530"/>
                <a:gd name="T9" fmla="*/ T8 w 861"/>
                <a:gd name="T10" fmla="+- 0 -1533 -1550"/>
                <a:gd name="T11" fmla="*/ -1533 h 301"/>
                <a:gd name="T12" fmla="+- 0 3668 3530"/>
                <a:gd name="T13" fmla="*/ T12 w 861"/>
                <a:gd name="T14" fmla="+- 0 -1503 -1550"/>
                <a:gd name="T15" fmla="*/ -1503 h 301"/>
                <a:gd name="T16" fmla="+- 0 3683 3530"/>
                <a:gd name="T17" fmla="*/ T16 w 861"/>
                <a:gd name="T18" fmla="+- 0 -1541 -1550"/>
                <a:gd name="T19" fmla="*/ -1541 h 301"/>
                <a:gd name="T20" fmla="+- 0 3637 3530"/>
                <a:gd name="T21" fmla="*/ T20 w 861"/>
                <a:gd name="T22" fmla="+- 0 -1550 -1550"/>
                <a:gd name="T23" fmla="*/ -1550 h 301"/>
                <a:gd name="T24" fmla="+- 0 3544 3530"/>
                <a:gd name="T25" fmla="*/ T24 w 861"/>
                <a:gd name="T26" fmla="+- 0 -1509 -1550"/>
                <a:gd name="T27" fmla="*/ -1509 h 301"/>
                <a:gd name="T28" fmla="+- 0 3570 3530"/>
                <a:gd name="T29" fmla="*/ T28 w 861"/>
                <a:gd name="T30" fmla="+- 0 -1419 -1550"/>
                <a:gd name="T31" fmla="*/ -1419 h 301"/>
                <a:gd name="T32" fmla="+- 0 3660 3530"/>
                <a:gd name="T33" fmla="*/ T32 w 861"/>
                <a:gd name="T34" fmla="+- 0 -1337 -1550"/>
                <a:gd name="T35" fmla="*/ -1337 h 301"/>
                <a:gd name="T36" fmla="+- 0 3628 3530"/>
                <a:gd name="T37" fmla="*/ T36 w 861"/>
                <a:gd name="T38" fmla="+- 0 -1269 -1550"/>
                <a:gd name="T39" fmla="*/ -1269 h 301"/>
                <a:gd name="T40" fmla="+- 0 3548 3530"/>
                <a:gd name="T41" fmla="*/ T40 w 861"/>
                <a:gd name="T42" fmla="+- 0 -1299 -1550"/>
                <a:gd name="T43" fmla="*/ -1299 h 301"/>
                <a:gd name="T44" fmla="+- 0 3531 3530"/>
                <a:gd name="T45" fmla="*/ T44 w 861"/>
                <a:gd name="T46" fmla="+- 0 -1265 -1550"/>
                <a:gd name="T47" fmla="*/ -1265 h 301"/>
                <a:gd name="T48" fmla="+- 0 3584 3530"/>
                <a:gd name="T49" fmla="*/ T48 w 861"/>
                <a:gd name="T50" fmla="+- 0 -1251 -1550"/>
                <a:gd name="T51" fmla="*/ -1251 h 301"/>
                <a:gd name="T52" fmla="+- 0 3671 3530"/>
                <a:gd name="T53" fmla="*/ T52 w 861"/>
                <a:gd name="T54" fmla="+- 0 -1269 -1550"/>
                <a:gd name="T55" fmla="*/ -1269 h 301"/>
                <a:gd name="T56" fmla="+- 0 3874 3530"/>
                <a:gd name="T57" fmla="*/ T56 w 861"/>
                <a:gd name="T58" fmla="+- 0 -1487 -1550"/>
                <a:gd name="T59" fmla="*/ -1487 h 301"/>
                <a:gd name="T60" fmla="+- 0 3707 3530"/>
                <a:gd name="T61" fmla="*/ T60 w 861"/>
                <a:gd name="T62" fmla="+- 0 -1451 -1550"/>
                <a:gd name="T63" fmla="*/ -1451 h 301"/>
                <a:gd name="T64" fmla="+- 0 3750 3530"/>
                <a:gd name="T65" fmla="*/ T64 w 861"/>
                <a:gd name="T66" fmla="+- 0 -1487 -1550"/>
                <a:gd name="T67" fmla="*/ -1487 h 301"/>
                <a:gd name="T68" fmla="+- 0 3772 3530"/>
                <a:gd name="T69" fmla="*/ T68 w 861"/>
                <a:gd name="T70" fmla="+- 0 -1296 -1550"/>
                <a:gd name="T71" fmla="*/ -1296 h 301"/>
                <a:gd name="T72" fmla="+- 0 3831 3530"/>
                <a:gd name="T73" fmla="*/ T72 w 861"/>
                <a:gd name="T74" fmla="+- 0 -1281 -1550"/>
                <a:gd name="T75" fmla="*/ -1281 h 301"/>
                <a:gd name="T76" fmla="+- 0 3806 3530"/>
                <a:gd name="T77" fmla="*/ T76 w 861"/>
                <a:gd name="T78" fmla="+- 0 -1304 -1550"/>
                <a:gd name="T79" fmla="*/ -1304 h 301"/>
                <a:gd name="T80" fmla="+- 0 3846 3530"/>
                <a:gd name="T81" fmla="*/ T80 w 861"/>
                <a:gd name="T82" fmla="+- 0 -1484 -1550"/>
                <a:gd name="T83" fmla="*/ -1484 h 301"/>
                <a:gd name="T84" fmla="+- 0 3881 3530"/>
                <a:gd name="T85" fmla="*/ T84 w 861"/>
                <a:gd name="T86" fmla="+- 0 -1451 -1550"/>
                <a:gd name="T87" fmla="*/ -1451 h 301"/>
                <a:gd name="T88" fmla="+- 0 4034 3530"/>
                <a:gd name="T89" fmla="*/ T88 w 861"/>
                <a:gd name="T90" fmla="+- 0 -1317 -1550"/>
                <a:gd name="T91" fmla="*/ -1317 h 301"/>
                <a:gd name="T92" fmla="+- 0 4007 3530"/>
                <a:gd name="T93" fmla="*/ T92 w 861"/>
                <a:gd name="T94" fmla="+- 0 -1396 -1550"/>
                <a:gd name="T95" fmla="*/ -1396 h 301"/>
                <a:gd name="T96" fmla="+- 0 3917 3530"/>
                <a:gd name="T97" fmla="*/ T96 w 861"/>
                <a:gd name="T98" fmla="+- 0 -1365 -1550"/>
                <a:gd name="T99" fmla="*/ -1365 h 301"/>
                <a:gd name="T100" fmla="+- 0 3984 3530"/>
                <a:gd name="T101" fmla="*/ T100 w 861"/>
                <a:gd name="T102" fmla="+- 0 -1464 -1550"/>
                <a:gd name="T103" fmla="*/ -1464 h 301"/>
                <a:gd name="T104" fmla="+- 0 3912 3530"/>
                <a:gd name="T105" fmla="*/ T104 w 861"/>
                <a:gd name="T106" fmla="+- 0 -1388 -1550"/>
                <a:gd name="T107" fmla="*/ -1388 h 301"/>
                <a:gd name="T108" fmla="+- 0 3866 3530"/>
                <a:gd name="T109" fmla="*/ T108 w 861"/>
                <a:gd name="T110" fmla="+- 0 -1290 -1550"/>
                <a:gd name="T111" fmla="*/ -1290 h 301"/>
                <a:gd name="T112" fmla="+- 0 3914 3530"/>
                <a:gd name="T113" fmla="*/ T112 w 861"/>
                <a:gd name="T114" fmla="+- 0 -1290 -1550"/>
                <a:gd name="T115" fmla="*/ -1290 h 301"/>
                <a:gd name="T116" fmla="+- 0 3912 3530"/>
                <a:gd name="T117" fmla="*/ T116 w 861"/>
                <a:gd name="T118" fmla="+- 0 -1353 -1550"/>
                <a:gd name="T119" fmla="*/ -1353 h 301"/>
                <a:gd name="T120" fmla="+- 0 4007 3530"/>
                <a:gd name="T121" fmla="*/ T120 w 861"/>
                <a:gd name="T122" fmla="+- 0 -1290 -1550"/>
                <a:gd name="T123" fmla="*/ -1290 h 301"/>
                <a:gd name="T124" fmla="+- 0 4059 3530"/>
                <a:gd name="T125" fmla="*/ T124 w 861"/>
                <a:gd name="T126" fmla="+- 0 -1290 -1550"/>
                <a:gd name="T127" fmla="*/ -1290 h 301"/>
                <a:gd name="T128" fmla="+- 0 4046 3530"/>
                <a:gd name="T129" fmla="*/ T128 w 861"/>
                <a:gd name="T130" fmla="+- 0 -1497 -1550"/>
                <a:gd name="T131" fmla="*/ -1497 h 301"/>
                <a:gd name="T132" fmla="+- 0 4061 3530"/>
                <a:gd name="T133" fmla="*/ T132 w 861"/>
                <a:gd name="T134" fmla="+- 0 -1476 -1550"/>
                <a:gd name="T135" fmla="*/ -1476 h 301"/>
                <a:gd name="T136" fmla="+- 0 4113 3530"/>
                <a:gd name="T137" fmla="*/ T136 w 861"/>
                <a:gd name="T138" fmla="+- 0 -1304 -1550"/>
                <a:gd name="T139" fmla="*/ -1304 h 301"/>
                <a:gd name="T140" fmla="+- 0 4088 3530"/>
                <a:gd name="T141" fmla="*/ T140 w 861"/>
                <a:gd name="T142" fmla="+- 0 -1281 -1550"/>
                <a:gd name="T143" fmla="*/ -1281 h 301"/>
                <a:gd name="T144" fmla="+- 0 4146 3530"/>
                <a:gd name="T145" fmla="*/ T144 w 861"/>
                <a:gd name="T146" fmla="+- 0 -1296 -1550"/>
                <a:gd name="T147" fmla="*/ -1296 h 301"/>
                <a:gd name="T148" fmla="+- 0 4169 3530"/>
                <a:gd name="T149" fmla="*/ T148 w 861"/>
                <a:gd name="T150" fmla="+- 0 -1487 -1550"/>
                <a:gd name="T151" fmla="*/ -1487 h 301"/>
                <a:gd name="T152" fmla="+- 0 4211 3530"/>
                <a:gd name="T153" fmla="*/ T152 w 861"/>
                <a:gd name="T154" fmla="+- 0 -1451 -1550"/>
                <a:gd name="T155" fmla="*/ -1451 h 301"/>
                <a:gd name="T156" fmla="+- 0 4375 3530"/>
                <a:gd name="T157" fmla="*/ T156 w 861"/>
                <a:gd name="T158" fmla="+- 0 -1316 -1550"/>
                <a:gd name="T159" fmla="*/ -1316 h 301"/>
                <a:gd name="T160" fmla="+- 0 4308 3530"/>
                <a:gd name="T161" fmla="*/ T160 w 861"/>
                <a:gd name="T162" fmla="+- 0 -1292 -1550"/>
                <a:gd name="T163" fmla="*/ -1292 h 301"/>
                <a:gd name="T164" fmla="+- 0 4287 3530"/>
                <a:gd name="T165" fmla="*/ T164 w 861"/>
                <a:gd name="T166" fmla="+- 0 -1389 -1550"/>
                <a:gd name="T167" fmla="*/ -1389 h 301"/>
                <a:gd name="T168" fmla="+- 0 4339 3530"/>
                <a:gd name="T169" fmla="*/ T168 w 861"/>
                <a:gd name="T170" fmla="+- 0 -1373 -1550"/>
                <a:gd name="T171" fmla="*/ -1373 h 301"/>
                <a:gd name="T172" fmla="+- 0 4348 3530"/>
                <a:gd name="T173" fmla="*/ T172 w 861"/>
                <a:gd name="T174" fmla="+- 0 -1400 -1550"/>
                <a:gd name="T175" fmla="*/ -1400 h 301"/>
                <a:gd name="T176" fmla="+- 0 4332 3530"/>
                <a:gd name="T177" fmla="*/ T176 w 861"/>
                <a:gd name="T178" fmla="+- 0 -1400 -1550"/>
                <a:gd name="T179" fmla="*/ -1400 h 301"/>
                <a:gd name="T180" fmla="+- 0 4343 3530"/>
                <a:gd name="T181" fmla="*/ T180 w 861"/>
                <a:gd name="T182" fmla="+- 0 -1484 -1550"/>
                <a:gd name="T183" fmla="*/ -1484 h 301"/>
                <a:gd name="T184" fmla="+- 0 4368 3530"/>
                <a:gd name="T185" fmla="*/ T184 w 861"/>
                <a:gd name="T186" fmla="+- 0 -1448 -1550"/>
                <a:gd name="T187" fmla="*/ -1448 h 301"/>
                <a:gd name="T188" fmla="+- 0 4233 3530"/>
                <a:gd name="T189" fmla="*/ T188 w 861"/>
                <a:gd name="T190" fmla="+- 0 -1490 -1550"/>
                <a:gd name="T191" fmla="*/ -1490 h 301"/>
                <a:gd name="T192" fmla="+- 0 4257 3530"/>
                <a:gd name="T193" fmla="*/ T192 w 861"/>
                <a:gd name="T194" fmla="+- 0 -1316 -1550"/>
                <a:gd name="T195" fmla="*/ -1316 h 301"/>
                <a:gd name="T196" fmla="+- 0 4233 3530"/>
                <a:gd name="T197" fmla="*/ T196 w 861"/>
                <a:gd name="T198" fmla="+- 0 -1290 -1550"/>
                <a:gd name="T199" fmla="*/ -1290 h 301"/>
                <a:gd name="T200" fmla="+- 0 4390 3530"/>
                <a:gd name="T201" fmla="*/ T200 w 861"/>
                <a:gd name="T202" fmla="+- 0 -1337 -1550"/>
                <a:gd name="T203" fmla="*/ -1337 h 3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</a:cxnLst>
              <a:rect l="0" t="0" r="r" b="b"/>
              <a:pathLst>
                <a:path w="861" h="301">
                  <a:moveTo>
                    <a:pt x="171" y="224"/>
                  </a:moveTo>
                  <a:lnTo>
                    <a:pt x="168" y="200"/>
                  </a:lnTo>
                  <a:lnTo>
                    <a:pt x="159" y="179"/>
                  </a:lnTo>
                  <a:lnTo>
                    <a:pt x="141" y="158"/>
                  </a:lnTo>
                  <a:lnTo>
                    <a:pt x="112" y="135"/>
                  </a:lnTo>
                  <a:lnTo>
                    <a:pt x="84" y="114"/>
                  </a:lnTo>
                  <a:lnTo>
                    <a:pt x="62" y="96"/>
                  </a:lnTo>
                  <a:lnTo>
                    <a:pt x="47" y="78"/>
                  </a:lnTo>
                  <a:lnTo>
                    <a:pt x="42" y="57"/>
                  </a:lnTo>
                  <a:lnTo>
                    <a:pt x="46" y="38"/>
                  </a:lnTo>
                  <a:lnTo>
                    <a:pt x="58" y="25"/>
                  </a:lnTo>
                  <a:lnTo>
                    <a:pt x="74" y="17"/>
                  </a:lnTo>
                  <a:lnTo>
                    <a:pt x="91" y="15"/>
                  </a:lnTo>
                  <a:lnTo>
                    <a:pt x="113" y="19"/>
                  </a:lnTo>
                  <a:lnTo>
                    <a:pt x="128" y="30"/>
                  </a:lnTo>
                  <a:lnTo>
                    <a:pt x="138" y="47"/>
                  </a:lnTo>
                  <a:lnTo>
                    <a:pt x="143" y="68"/>
                  </a:lnTo>
                  <a:lnTo>
                    <a:pt x="153" y="68"/>
                  </a:lnTo>
                  <a:lnTo>
                    <a:pt x="153" y="15"/>
                  </a:lnTo>
                  <a:lnTo>
                    <a:pt x="153" y="9"/>
                  </a:lnTo>
                  <a:lnTo>
                    <a:pt x="151" y="7"/>
                  </a:lnTo>
                  <a:lnTo>
                    <a:pt x="138" y="4"/>
                  </a:lnTo>
                  <a:lnTo>
                    <a:pt x="123" y="1"/>
                  </a:lnTo>
                  <a:lnTo>
                    <a:pt x="107" y="0"/>
                  </a:lnTo>
                  <a:lnTo>
                    <a:pt x="93" y="0"/>
                  </a:lnTo>
                  <a:lnTo>
                    <a:pt x="59" y="5"/>
                  </a:lnTo>
                  <a:lnTo>
                    <a:pt x="32" y="20"/>
                  </a:lnTo>
                  <a:lnTo>
                    <a:pt x="14" y="41"/>
                  </a:lnTo>
                  <a:lnTo>
                    <a:pt x="7" y="68"/>
                  </a:lnTo>
                  <a:lnTo>
                    <a:pt x="12" y="96"/>
                  </a:lnTo>
                  <a:lnTo>
                    <a:pt x="24" y="116"/>
                  </a:lnTo>
                  <a:lnTo>
                    <a:pt x="40" y="131"/>
                  </a:lnTo>
                  <a:lnTo>
                    <a:pt x="57" y="143"/>
                  </a:lnTo>
                  <a:lnTo>
                    <a:pt x="95" y="171"/>
                  </a:lnTo>
                  <a:lnTo>
                    <a:pt x="118" y="193"/>
                  </a:lnTo>
                  <a:lnTo>
                    <a:pt x="130" y="213"/>
                  </a:lnTo>
                  <a:lnTo>
                    <a:pt x="133" y="233"/>
                  </a:lnTo>
                  <a:lnTo>
                    <a:pt x="129" y="254"/>
                  </a:lnTo>
                  <a:lnTo>
                    <a:pt x="116" y="270"/>
                  </a:lnTo>
                  <a:lnTo>
                    <a:pt x="98" y="281"/>
                  </a:lnTo>
                  <a:lnTo>
                    <a:pt x="76" y="285"/>
                  </a:lnTo>
                  <a:lnTo>
                    <a:pt x="53" y="282"/>
                  </a:lnTo>
                  <a:lnTo>
                    <a:pt x="33" y="271"/>
                  </a:lnTo>
                  <a:lnTo>
                    <a:pt x="18" y="251"/>
                  </a:lnTo>
                  <a:lnTo>
                    <a:pt x="10" y="221"/>
                  </a:lnTo>
                  <a:lnTo>
                    <a:pt x="0" y="221"/>
                  </a:lnTo>
                  <a:lnTo>
                    <a:pt x="0" y="284"/>
                  </a:lnTo>
                  <a:lnTo>
                    <a:pt x="1" y="285"/>
                  </a:lnTo>
                  <a:lnTo>
                    <a:pt x="3" y="287"/>
                  </a:lnTo>
                  <a:lnTo>
                    <a:pt x="19" y="292"/>
                  </a:lnTo>
                  <a:lnTo>
                    <a:pt x="36" y="297"/>
                  </a:lnTo>
                  <a:lnTo>
                    <a:pt x="54" y="299"/>
                  </a:lnTo>
                  <a:lnTo>
                    <a:pt x="73" y="300"/>
                  </a:lnTo>
                  <a:lnTo>
                    <a:pt x="110" y="295"/>
                  </a:lnTo>
                  <a:lnTo>
                    <a:pt x="131" y="285"/>
                  </a:lnTo>
                  <a:lnTo>
                    <a:pt x="141" y="281"/>
                  </a:lnTo>
                  <a:lnTo>
                    <a:pt x="163" y="257"/>
                  </a:lnTo>
                  <a:lnTo>
                    <a:pt x="171" y="224"/>
                  </a:lnTo>
                  <a:moveTo>
                    <a:pt x="351" y="99"/>
                  </a:moveTo>
                  <a:lnTo>
                    <a:pt x="344" y="63"/>
                  </a:lnTo>
                  <a:lnTo>
                    <a:pt x="342" y="53"/>
                  </a:lnTo>
                  <a:lnTo>
                    <a:pt x="178" y="53"/>
                  </a:lnTo>
                  <a:lnTo>
                    <a:pt x="169" y="99"/>
                  </a:lnTo>
                  <a:lnTo>
                    <a:pt x="177" y="99"/>
                  </a:lnTo>
                  <a:lnTo>
                    <a:pt x="184" y="85"/>
                  </a:lnTo>
                  <a:lnTo>
                    <a:pt x="193" y="74"/>
                  </a:lnTo>
                  <a:lnTo>
                    <a:pt x="204" y="66"/>
                  </a:lnTo>
                  <a:lnTo>
                    <a:pt x="220" y="63"/>
                  </a:lnTo>
                  <a:lnTo>
                    <a:pt x="246" y="63"/>
                  </a:lnTo>
                  <a:lnTo>
                    <a:pt x="246" y="230"/>
                  </a:lnTo>
                  <a:lnTo>
                    <a:pt x="245" y="246"/>
                  </a:lnTo>
                  <a:lnTo>
                    <a:pt x="242" y="254"/>
                  </a:lnTo>
                  <a:lnTo>
                    <a:pt x="234" y="258"/>
                  </a:lnTo>
                  <a:lnTo>
                    <a:pt x="219" y="260"/>
                  </a:lnTo>
                  <a:lnTo>
                    <a:pt x="219" y="269"/>
                  </a:lnTo>
                  <a:lnTo>
                    <a:pt x="301" y="269"/>
                  </a:lnTo>
                  <a:lnTo>
                    <a:pt x="301" y="260"/>
                  </a:lnTo>
                  <a:lnTo>
                    <a:pt x="286" y="258"/>
                  </a:lnTo>
                  <a:lnTo>
                    <a:pt x="278" y="254"/>
                  </a:lnTo>
                  <a:lnTo>
                    <a:pt x="276" y="246"/>
                  </a:lnTo>
                  <a:lnTo>
                    <a:pt x="276" y="230"/>
                  </a:lnTo>
                  <a:lnTo>
                    <a:pt x="276" y="63"/>
                  </a:lnTo>
                  <a:lnTo>
                    <a:pt x="300" y="63"/>
                  </a:lnTo>
                  <a:lnTo>
                    <a:pt x="316" y="66"/>
                  </a:lnTo>
                  <a:lnTo>
                    <a:pt x="328" y="74"/>
                  </a:lnTo>
                  <a:lnTo>
                    <a:pt x="336" y="85"/>
                  </a:lnTo>
                  <a:lnTo>
                    <a:pt x="343" y="99"/>
                  </a:lnTo>
                  <a:lnTo>
                    <a:pt x="351" y="99"/>
                  </a:lnTo>
                  <a:moveTo>
                    <a:pt x="529" y="260"/>
                  </a:moveTo>
                  <a:lnTo>
                    <a:pt x="516" y="260"/>
                  </a:lnTo>
                  <a:lnTo>
                    <a:pt x="511" y="251"/>
                  </a:lnTo>
                  <a:lnTo>
                    <a:pt x="504" y="233"/>
                  </a:lnTo>
                  <a:lnTo>
                    <a:pt x="493" y="201"/>
                  </a:lnTo>
                  <a:lnTo>
                    <a:pt x="491" y="197"/>
                  </a:lnTo>
                  <a:lnTo>
                    <a:pt x="487" y="185"/>
                  </a:lnTo>
                  <a:lnTo>
                    <a:pt x="477" y="154"/>
                  </a:lnTo>
                  <a:lnTo>
                    <a:pt x="459" y="100"/>
                  </a:lnTo>
                  <a:lnTo>
                    <a:pt x="457" y="94"/>
                  </a:lnTo>
                  <a:lnTo>
                    <a:pt x="457" y="185"/>
                  </a:lnTo>
                  <a:lnTo>
                    <a:pt x="387" y="185"/>
                  </a:lnTo>
                  <a:lnTo>
                    <a:pt x="424" y="86"/>
                  </a:lnTo>
                  <a:lnTo>
                    <a:pt x="457" y="185"/>
                  </a:lnTo>
                  <a:lnTo>
                    <a:pt x="457" y="94"/>
                  </a:lnTo>
                  <a:lnTo>
                    <a:pt x="454" y="86"/>
                  </a:lnTo>
                  <a:lnTo>
                    <a:pt x="442" y="50"/>
                  </a:lnTo>
                  <a:lnTo>
                    <a:pt x="424" y="50"/>
                  </a:lnTo>
                  <a:lnTo>
                    <a:pt x="404" y="105"/>
                  </a:lnTo>
                  <a:lnTo>
                    <a:pt x="382" y="162"/>
                  </a:lnTo>
                  <a:lnTo>
                    <a:pt x="363" y="212"/>
                  </a:lnTo>
                  <a:lnTo>
                    <a:pt x="349" y="245"/>
                  </a:lnTo>
                  <a:lnTo>
                    <a:pt x="345" y="255"/>
                  </a:lnTo>
                  <a:lnTo>
                    <a:pt x="336" y="260"/>
                  </a:lnTo>
                  <a:lnTo>
                    <a:pt x="328" y="260"/>
                  </a:lnTo>
                  <a:lnTo>
                    <a:pt x="328" y="269"/>
                  </a:lnTo>
                  <a:lnTo>
                    <a:pt x="384" y="269"/>
                  </a:lnTo>
                  <a:lnTo>
                    <a:pt x="384" y="260"/>
                  </a:lnTo>
                  <a:lnTo>
                    <a:pt x="370" y="260"/>
                  </a:lnTo>
                  <a:lnTo>
                    <a:pt x="364" y="251"/>
                  </a:lnTo>
                  <a:lnTo>
                    <a:pt x="369" y="239"/>
                  </a:lnTo>
                  <a:lnTo>
                    <a:pt x="382" y="197"/>
                  </a:lnTo>
                  <a:lnTo>
                    <a:pt x="460" y="197"/>
                  </a:lnTo>
                  <a:lnTo>
                    <a:pt x="474" y="236"/>
                  </a:lnTo>
                  <a:lnTo>
                    <a:pt x="480" y="251"/>
                  </a:lnTo>
                  <a:lnTo>
                    <a:pt x="477" y="260"/>
                  </a:lnTo>
                  <a:lnTo>
                    <a:pt x="457" y="260"/>
                  </a:lnTo>
                  <a:lnTo>
                    <a:pt x="457" y="269"/>
                  </a:lnTo>
                  <a:lnTo>
                    <a:pt x="529" y="269"/>
                  </a:lnTo>
                  <a:lnTo>
                    <a:pt x="529" y="260"/>
                  </a:lnTo>
                  <a:moveTo>
                    <a:pt x="690" y="99"/>
                  </a:moveTo>
                  <a:lnTo>
                    <a:pt x="683" y="63"/>
                  </a:lnTo>
                  <a:lnTo>
                    <a:pt x="681" y="53"/>
                  </a:lnTo>
                  <a:lnTo>
                    <a:pt x="516" y="53"/>
                  </a:lnTo>
                  <a:lnTo>
                    <a:pt x="508" y="99"/>
                  </a:lnTo>
                  <a:lnTo>
                    <a:pt x="516" y="99"/>
                  </a:lnTo>
                  <a:lnTo>
                    <a:pt x="523" y="85"/>
                  </a:lnTo>
                  <a:lnTo>
                    <a:pt x="531" y="74"/>
                  </a:lnTo>
                  <a:lnTo>
                    <a:pt x="542" y="66"/>
                  </a:lnTo>
                  <a:lnTo>
                    <a:pt x="559" y="63"/>
                  </a:lnTo>
                  <a:lnTo>
                    <a:pt x="583" y="63"/>
                  </a:lnTo>
                  <a:lnTo>
                    <a:pt x="583" y="246"/>
                  </a:lnTo>
                  <a:lnTo>
                    <a:pt x="581" y="254"/>
                  </a:lnTo>
                  <a:lnTo>
                    <a:pt x="573" y="258"/>
                  </a:lnTo>
                  <a:lnTo>
                    <a:pt x="558" y="260"/>
                  </a:lnTo>
                  <a:lnTo>
                    <a:pt x="558" y="269"/>
                  </a:lnTo>
                  <a:lnTo>
                    <a:pt x="640" y="269"/>
                  </a:lnTo>
                  <a:lnTo>
                    <a:pt x="640" y="260"/>
                  </a:lnTo>
                  <a:lnTo>
                    <a:pt x="624" y="258"/>
                  </a:lnTo>
                  <a:lnTo>
                    <a:pt x="616" y="254"/>
                  </a:lnTo>
                  <a:lnTo>
                    <a:pt x="613" y="246"/>
                  </a:lnTo>
                  <a:lnTo>
                    <a:pt x="613" y="230"/>
                  </a:lnTo>
                  <a:lnTo>
                    <a:pt x="613" y="63"/>
                  </a:lnTo>
                  <a:lnTo>
                    <a:pt x="639" y="63"/>
                  </a:lnTo>
                  <a:lnTo>
                    <a:pt x="655" y="66"/>
                  </a:lnTo>
                  <a:lnTo>
                    <a:pt x="666" y="74"/>
                  </a:lnTo>
                  <a:lnTo>
                    <a:pt x="674" y="85"/>
                  </a:lnTo>
                  <a:lnTo>
                    <a:pt x="681" y="99"/>
                  </a:lnTo>
                  <a:lnTo>
                    <a:pt x="690" y="99"/>
                  </a:lnTo>
                  <a:moveTo>
                    <a:pt x="860" y="213"/>
                  </a:moveTo>
                  <a:lnTo>
                    <a:pt x="853" y="213"/>
                  </a:lnTo>
                  <a:lnTo>
                    <a:pt x="845" y="234"/>
                  </a:lnTo>
                  <a:lnTo>
                    <a:pt x="836" y="248"/>
                  </a:lnTo>
                  <a:lnTo>
                    <a:pt x="822" y="256"/>
                  </a:lnTo>
                  <a:lnTo>
                    <a:pt x="796" y="258"/>
                  </a:lnTo>
                  <a:lnTo>
                    <a:pt x="778" y="258"/>
                  </a:lnTo>
                  <a:lnTo>
                    <a:pt x="766" y="254"/>
                  </a:lnTo>
                  <a:lnTo>
                    <a:pt x="759" y="246"/>
                  </a:lnTo>
                  <a:lnTo>
                    <a:pt x="757" y="230"/>
                  </a:lnTo>
                  <a:lnTo>
                    <a:pt x="757" y="161"/>
                  </a:lnTo>
                  <a:lnTo>
                    <a:pt x="782" y="161"/>
                  </a:lnTo>
                  <a:lnTo>
                    <a:pt x="796" y="163"/>
                  </a:lnTo>
                  <a:lnTo>
                    <a:pt x="805" y="168"/>
                  </a:lnTo>
                  <a:lnTo>
                    <a:pt x="809" y="177"/>
                  </a:lnTo>
                  <a:lnTo>
                    <a:pt x="811" y="189"/>
                  </a:lnTo>
                  <a:lnTo>
                    <a:pt x="818" y="189"/>
                  </a:lnTo>
                  <a:lnTo>
                    <a:pt x="818" y="161"/>
                  </a:lnTo>
                  <a:lnTo>
                    <a:pt x="818" y="150"/>
                  </a:lnTo>
                  <a:lnTo>
                    <a:pt x="818" y="123"/>
                  </a:lnTo>
                  <a:lnTo>
                    <a:pt x="811" y="123"/>
                  </a:lnTo>
                  <a:lnTo>
                    <a:pt x="811" y="143"/>
                  </a:lnTo>
                  <a:lnTo>
                    <a:pt x="802" y="150"/>
                  </a:lnTo>
                  <a:lnTo>
                    <a:pt x="757" y="150"/>
                  </a:lnTo>
                  <a:lnTo>
                    <a:pt x="757" y="63"/>
                  </a:lnTo>
                  <a:lnTo>
                    <a:pt x="799" y="63"/>
                  </a:lnTo>
                  <a:lnTo>
                    <a:pt x="813" y="66"/>
                  </a:lnTo>
                  <a:lnTo>
                    <a:pt x="822" y="74"/>
                  </a:lnTo>
                  <a:lnTo>
                    <a:pt x="827" y="87"/>
                  </a:lnTo>
                  <a:lnTo>
                    <a:pt x="830" y="102"/>
                  </a:lnTo>
                  <a:lnTo>
                    <a:pt x="838" y="102"/>
                  </a:lnTo>
                  <a:lnTo>
                    <a:pt x="838" y="63"/>
                  </a:lnTo>
                  <a:lnTo>
                    <a:pt x="838" y="53"/>
                  </a:lnTo>
                  <a:lnTo>
                    <a:pt x="703" y="53"/>
                  </a:lnTo>
                  <a:lnTo>
                    <a:pt x="703" y="60"/>
                  </a:lnTo>
                  <a:lnTo>
                    <a:pt x="719" y="63"/>
                  </a:lnTo>
                  <a:lnTo>
                    <a:pt x="726" y="67"/>
                  </a:lnTo>
                  <a:lnTo>
                    <a:pt x="727" y="74"/>
                  </a:lnTo>
                  <a:lnTo>
                    <a:pt x="727" y="234"/>
                  </a:lnTo>
                  <a:lnTo>
                    <a:pt x="727" y="246"/>
                  </a:lnTo>
                  <a:lnTo>
                    <a:pt x="726" y="254"/>
                  </a:lnTo>
                  <a:lnTo>
                    <a:pt x="719" y="258"/>
                  </a:lnTo>
                  <a:lnTo>
                    <a:pt x="703" y="260"/>
                  </a:lnTo>
                  <a:lnTo>
                    <a:pt x="703" y="269"/>
                  </a:lnTo>
                  <a:lnTo>
                    <a:pt x="851" y="269"/>
                  </a:lnTo>
                  <a:lnTo>
                    <a:pt x="853" y="258"/>
                  </a:lnTo>
                  <a:lnTo>
                    <a:pt x="860" y="213"/>
                  </a:lnTo>
                </a:path>
              </a:pathLst>
            </a:custGeom>
            <a:solidFill>
              <a:srgbClr val="5E6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x-none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C8CD2A69-FDE6-5BC6-34D3-DCB8AF38E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" y="-1203"/>
              <a:ext cx="423" cy="477"/>
            </a:xfrm>
            <a:custGeom>
              <a:avLst/>
              <a:gdLst>
                <a:gd name="T0" fmla="+- 0 2190 1767"/>
                <a:gd name="T1" fmla="*/ T0 w 423"/>
                <a:gd name="T2" fmla="+- 0 -1203 -1203"/>
                <a:gd name="T3" fmla="*/ -1203 h 477"/>
                <a:gd name="T4" fmla="+- 0 1767 1767"/>
                <a:gd name="T5" fmla="*/ T4 w 423"/>
                <a:gd name="T6" fmla="+- 0 -1203 -1203"/>
                <a:gd name="T7" fmla="*/ -1203 h 477"/>
                <a:gd name="T8" fmla="+- 0 1767 1767"/>
                <a:gd name="T9" fmla="*/ T8 w 423"/>
                <a:gd name="T10" fmla="+- 0 -1194 -1203"/>
                <a:gd name="T11" fmla="*/ -1194 h 477"/>
                <a:gd name="T12" fmla="+- 0 1773 1767"/>
                <a:gd name="T13" fmla="*/ T12 w 423"/>
                <a:gd name="T14" fmla="+- 0 -1192 -1203"/>
                <a:gd name="T15" fmla="*/ -1192 h 477"/>
                <a:gd name="T16" fmla="+- 0 1775 1767"/>
                <a:gd name="T17" fmla="*/ T16 w 423"/>
                <a:gd name="T18" fmla="+- 0 -1189 -1203"/>
                <a:gd name="T19" fmla="*/ -1189 h 477"/>
                <a:gd name="T20" fmla="+- 0 1776 1767"/>
                <a:gd name="T21" fmla="*/ T20 w 423"/>
                <a:gd name="T22" fmla="+- 0 -1182 -1203"/>
                <a:gd name="T23" fmla="*/ -1182 h 477"/>
                <a:gd name="T24" fmla="+- 0 1776 1767"/>
                <a:gd name="T25" fmla="*/ T24 w 423"/>
                <a:gd name="T26" fmla="+- 0 -963 -1203"/>
                <a:gd name="T27" fmla="*/ -963 h 477"/>
                <a:gd name="T28" fmla="+- 0 1793 1767"/>
                <a:gd name="T29" fmla="*/ T28 w 423"/>
                <a:gd name="T30" fmla="+- 0 -886 -1203"/>
                <a:gd name="T31" fmla="*/ -886 h 477"/>
                <a:gd name="T32" fmla="+- 0 1838 1767"/>
                <a:gd name="T33" fmla="*/ T32 w 423"/>
                <a:gd name="T34" fmla="+- 0 -830 -1203"/>
                <a:gd name="T35" fmla="*/ -830 h 477"/>
                <a:gd name="T36" fmla="+- 0 1903 1767"/>
                <a:gd name="T37" fmla="*/ T36 w 423"/>
                <a:gd name="T38" fmla="+- 0 -781 -1203"/>
                <a:gd name="T39" fmla="*/ -781 h 477"/>
                <a:gd name="T40" fmla="+- 0 1979 1767"/>
                <a:gd name="T41" fmla="*/ T40 w 423"/>
                <a:gd name="T42" fmla="+- 0 -727 -1203"/>
                <a:gd name="T43" fmla="*/ -727 h 477"/>
                <a:gd name="T44" fmla="+- 0 2054 1767"/>
                <a:gd name="T45" fmla="*/ T44 w 423"/>
                <a:gd name="T46" fmla="+- 0 -781 -1203"/>
                <a:gd name="T47" fmla="*/ -781 h 477"/>
                <a:gd name="T48" fmla="+- 0 2119 1767"/>
                <a:gd name="T49" fmla="*/ T48 w 423"/>
                <a:gd name="T50" fmla="+- 0 -830 -1203"/>
                <a:gd name="T51" fmla="*/ -830 h 477"/>
                <a:gd name="T52" fmla="+- 0 2164 1767"/>
                <a:gd name="T53" fmla="*/ T52 w 423"/>
                <a:gd name="T54" fmla="+- 0 -886 -1203"/>
                <a:gd name="T55" fmla="*/ -886 h 477"/>
                <a:gd name="T56" fmla="+- 0 2181 1767"/>
                <a:gd name="T57" fmla="*/ T56 w 423"/>
                <a:gd name="T58" fmla="+- 0 -963 -1203"/>
                <a:gd name="T59" fmla="*/ -963 h 477"/>
                <a:gd name="T60" fmla="+- 0 2181 1767"/>
                <a:gd name="T61" fmla="*/ T60 w 423"/>
                <a:gd name="T62" fmla="+- 0 -1183 -1203"/>
                <a:gd name="T63" fmla="*/ -1183 h 477"/>
                <a:gd name="T64" fmla="+- 0 2183 1767"/>
                <a:gd name="T65" fmla="*/ T64 w 423"/>
                <a:gd name="T66" fmla="+- 0 -1191 -1203"/>
                <a:gd name="T67" fmla="*/ -1191 h 477"/>
                <a:gd name="T68" fmla="+- 0 2184 1767"/>
                <a:gd name="T69" fmla="*/ T68 w 423"/>
                <a:gd name="T70" fmla="+- 0 -1192 -1203"/>
                <a:gd name="T71" fmla="*/ -1192 h 477"/>
                <a:gd name="T72" fmla="+- 0 2190 1767"/>
                <a:gd name="T73" fmla="*/ T72 w 423"/>
                <a:gd name="T74" fmla="+- 0 -1194 -1203"/>
                <a:gd name="T75" fmla="*/ -1194 h 477"/>
                <a:gd name="T76" fmla="+- 0 2190 1767"/>
                <a:gd name="T77" fmla="*/ T76 w 423"/>
                <a:gd name="T78" fmla="+- 0 -1203 -1203"/>
                <a:gd name="T79" fmla="*/ -1203 h 47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423" h="477">
                  <a:moveTo>
                    <a:pt x="423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6" y="11"/>
                  </a:lnTo>
                  <a:lnTo>
                    <a:pt x="8" y="14"/>
                  </a:lnTo>
                  <a:lnTo>
                    <a:pt x="9" y="21"/>
                  </a:lnTo>
                  <a:lnTo>
                    <a:pt x="9" y="240"/>
                  </a:lnTo>
                  <a:lnTo>
                    <a:pt x="26" y="317"/>
                  </a:lnTo>
                  <a:lnTo>
                    <a:pt x="71" y="373"/>
                  </a:lnTo>
                  <a:lnTo>
                    <a:pt x="136" y="422"/>
                  </a:lnTo>
                  <a:lnTo>
                    <a:pt x="212" y="476"/>
                  </a:lnTo>
                  <a:lnTo>
                    <a:pt x="287" y="422"/>
                  </a:lnTo>
                  <a:lnTo>
                    <a:pt x="352" y="373"/>
                  </a:lnTo>
                  <a:lnTo>
                    <a:pt x="397" y="317"/>
                  </a:lnTo>
                  <a:lnTo>
                    <a:pt x="414" y="240"/>
                  </a:lnTo>
                  <a:lnTo>
                    <a:pt x="414" y="20"/>
                  </a:lnTo>
                  <a:lnTo>
                    <a:pt x="416" y="12"/>
                  </a:lnTo>
                  <a:lnTo>
                    <a:pt x="417" y="11"/>
                  </a:lnTo>
                  <a:lnTo>
                    <a:pt x="423" y="9"/>
                  </a:lnTo>
                  <a:lnTo>
                    <a:pt x="423" y="0"/>
                  </a:lnTo>
                  <a:close/>
                </a:path>
              </a:pathLst>
            </a:custGeom>
            <a:solidFill>
              <a:srgbClr val="A30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x-none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4D5A60C7-E59D-CFE6-31AE-95298B6B0C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" y="-1179"/>
              <a:ext cx="333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5" name="Picture 2">
            <a:extLst>
              <a:ext uri="{FF2B5EF4-FFF2-40B4-BE49-F238E27FC236}">
                <a16:creationId xmlns:a16="http://schemas.microsoft.com/office/drawing/2014/main" id="{40110164-22EE-6846-CA9A-76CEADFF4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" y="8073211"/>
            <a:ext cx="1877962" cy="161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No photo description available.">
            <a:extLst>
              <a:ext uri="{FF2B5EF4-FFF2-40B4-BE49-F238E27FC236}">
                <a16:creationId xmlns:a16="http://schemas.microsoft.com/office/drawing/2014/main" id="{3071648E-59B8-CA52-9CC1-361E47E91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011" y="8276087"/>
            <a:ext cx="1379541" cy="137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KAKAMEGA COUNTY Logo PNG Vector">
            <a:extLst>
              <a:ext uri="{FF2B5EF4-FFF2-40B4-BE49-F238E27FC236}">
                <a16:creationId xmlns:a16="http://schemas.microsoft.com/office/drawing/2014/main" id="{703B8629-3517-19F2-3938-C8732A7BC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171" y="8049889"/>
            <a:ext cx="1643931" cy="155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PIVI Logo">
            <a:extLst>
              <a:ext uri="{FF2B5EF4-FFF2-40B4-BE49-F238E27FC236}">
                <a16:creationId xmlns:a16="http://schemas.microsoft.com/office/drawing/2014/main" id="{88D1E99C-BC05-1EDA-3566-13B5BFC0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476" y="8045527"/>
            <a:ext cx="2898983" cy="151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434BF2F-7E4A-E034-3784-EF5830A7C1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06252" y="8316878"/>
            <a:ext cx="2337510" cy="1514341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A67CC605-D47E-84C7-8254-118A0E49A091}"/>
              </a:ext>
            </a:extLst>
          </p:cNvPr>
          <p:cNvSpPr txBox="1"/>
          <p:nvPr/>
        </p:nvSpPr>
        <p:spPr>
          <a:xfrm>
            <a:off x="228600" y="9783806"/>
            <a:ext cx="16585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Söhne"/>
              </a:rPr>
              <a:t>Ministry of Health</a:t>
            </a:r>
            <a:endParaRPr lang="en-KE" sz="1100" dirty="0">
              <a:latin typeface="Söh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/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228601" y="2529621"/>
            <a:ext cx="9448800" cy="5609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Healthcare Worker (HCW) influenza vaccination project: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Implemented 2023-2025 across diverse operational settings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Collaboration between MoH (NVIP/DDSR), WSU and US CDC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Conducted within routine NVIP systems and structures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Targeted 4 counties: Nakuru, Kakamega, Siaya and Mombasa</a:t>
            </a:r>
          </a:p>
        </p:txBody>
      </p:sp>
      <p:grpSp>
        <p:nvGrpSpPr>
          <p:cNvPr id="58" name="Group 2">
            <a:extLst>
              <a:ext uri="{FF2B5EF4-FFF2-40B4-BE49-F238E27FC236}">
                <a16:creationId xmlns:a16="http://schemas.microsoft.com/office/drawing/2014/main" id="{6270F397-DEA2-9DDE-FF56-8D4C85EA21B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F353DD1-D880-EB48-E06E-7793B797B05A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B78423BE-1731-1E3D-0FE7-FA321D5A2C5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 descr="A person and person wearing masks&#10;&#10;Description automatically generated">
            <a:extLst>
              <a:ext uri="{FF2B5EF4-FFF2-40B4-BE49-F238E27FC236}">
                <a16:creationId xmlns:a16="http://schemas.microsoft.com/office/drawing/2014/main" id="{A9C632D8-D107-FEA8-BF4E-8F60C0059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" b="33830"/>
          <a:stretch>
            <a:fillRect/>
          </a:stretch>
        </p:blipFill>
        <p:spPr>
          <a:xfrm>
            <a:off x="10134600" y="2189962"/>
            <a:ext cx="8153400" cy="7605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91C18-34B6-CA35-D6C3-CA052EC6C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A854520-BE3F-2155-6CCE-4F5750A1852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A327CE0-F19E-3C61-A874-11639A37E809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018C5B-0DB0-3609-8AE1-4E25D919E29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84C1C05-DA35-7C4D-E0B4-71E71ED5A8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6B2714D-C5A1-367E-0219-C7F9C4D88E43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0518D09-DD15-73F6-8591-959E7F3C11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7F594FE1-85CD-E9B6-8AE9-F476E1BD0FB4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77FD4FC-D9F1-65AF-682A-582031309A0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50C75F6-D392-851B-7F81-463666D0ABBF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BDA859E-98F3-4666-9D25-5F15B1F93A42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2874411-D707-41D7-912F-41CDCA5BCA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542EA888-D8B2-0CE7-517D-0194851DA7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B942A82D-4865-D132-8F01-9690CD17AE53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F728DBFC-139A-6B0F-ABD1-11F71F87E34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E125022-8025-8051-42B1-F9EA2799A5BB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FA91D1B-39B3-B84C-820A-DF30C718BE9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2F455AC-BDFF-F293-0FF6-545CC0192A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AC6C95F-2015-6934-B219-4126BC9736E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F0B7E78-4CF5-EDAC-0AB2-E7459ADF9E8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7966C0E-3F21-1F44-9342-3B998E5DA670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A2CD90B-8891-F498-5E72-235A740C2A58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9C9A624-CCED-B4CC-A983-8886CCE37F35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EACAAB86-4804-0B6F-44FA-11DE2D8712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192F9FB-5B95-BCC5-0A9F-99BEC77F2D7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A807E77D-E0D3-B861-56C9-799C0A92F28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94157DE0-E86B-C652-4354-A238DF703A7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9CE6137C-DA72-0D04-1DA9-6C7EE15400E9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50646B4-65C0-80BF-C6A8-5B60623D1600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9CC9F7CF-8633-64A1-8752-479091378AE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36BE2DC0-DA08-29D8-5E26-25D80AE701F1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82B3B88D-AB54-628D-C0FE-46A29F7CA00A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A4AEACE4-1DC8-68A4-E224-9D12948CFF8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20BA1F51-67AE-173D-2E2E-AE611ADCBA6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3B3ED2A-ECF1-8B0A-6FC5-D88C4423B6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9E8E3789-46A6-F8B8-E375-55EFD165551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D5E5141-A2CD-5EF7-D7B8-CD4B3FFB9F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5F10708-D39F-7053-F2F9-3179355947A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9930849-C16A-AA83-872D-CF16FAF31F7D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8AC6CB0-C7AF-4829-0306-3B6C0687485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4C5A812F-4BD9-0DBE-D4DE-D3DC88D85F74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AD8DF27D-17CF-54BE-B9C7-1BE15E865A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F0B1C4EF-EC8C-72D6-2212-A558EF994EC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1619A5A2-4254-8D76-28DE-13E5D30BD8D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93EAE6A3-CBC3-1D38-CB65-ECA2E06C1C3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8516A96-C009-57E4-3DB7-99B6987C8EBD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C0C8A01E-A770-1E0D-DA99-474D231C49C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E1D2E10B-F40A-DB09-CD9D-0C4E39CA278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482B81B-36EE-6328-CA0C-F36F07A03C8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BEFC60C-B0C7-1A25-7D86-EE46B5E31D2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5E38D124-95A6-EF14-7965-14E66F83200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B3F362F-F303-CE5D-FB3D-48C9F308DC3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3E2843CA-8051-B57A-0BA3-A18C24A7FB22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3258DBA-F093-63E3-FA53-973A9B273C0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54BFFCEF-2AA3-7B96-45C9-8190A30D023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EA8A0DC4-E148-799A-DB47-1D578B20F85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7C28D75-B7E2-C1F5-D59B-6474C378A0EF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7192216-6CEE-268E-1B25-F7098D96FD1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AB9FF183-2ABD-1ACE-9A83-9A3F90FB90D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3BF9DD60-2BEB-5D1A-9A50-BDA53110B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734472"/>
            <a:ext cx="11817408" cy="6836259"/>
          </a:xfrm>
          <a:prstGeom prst="rect">
            <a:avLst/>
          </a:prstGeom>
        </p:spPr>
      </p:pic>
      <p:pic>
        <p:nvPicPr>
          <p:cNvPr id="63" name="Content Placeholder 4" descr="A picture containing text, screenshot, logo, cartoon&#10;&#10;Description automatically generated">
            <a:extLst>
              <a:ext uri="{FF2B5EF4-FFF2-40B4-BE49-F238E27FC236}">
                <a16:creationId xmlns:a16="http://schemas.microsoft.com/office/drawing/2014/main" id="{B055DC46-149B-CCB3-E8CF-870885308F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808" y="2734473"/>
            <a:ext cx="5556192" cy="65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7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901AD-E44C-05B6-71D4-CAB05E69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1DA780-320D-087B-D846-7AD86C50F0C9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976E9C8-B221-4DFD-4B0E-2F8EFB6CAE3C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D2D78C6-78A0-FCF6-FE19-E06CD4A6ACC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0878FE34-63D3-ED8C-1EEF-369653135F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7CAD8DE3-0086-6D06-D271-1DD0AAC4073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3024C933-013E-B805-AEE8-FD970F76457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CD57DFB-AF4B-E9DC-BA55-3A11966455F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C7911F-E8EE-9890-8DA5-C2561FE91CB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78F4D90-F157-5555-36D5-B8B09F38A88E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975805F-0F4C-8156-3A70-8146FDCC36E2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D2A3FF63-F73E-E5C7-FB65-09FC2055697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1750565C-21B0-FF47-8F0A-8FCE144B8F1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66505D28-5E58-7DC8-9223-C9659859DC53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DCDD33FE-A994-9543-EF1F-299123042AF8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3B9554C6-336C-AC0F-586A-F33BFF7E99D8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D049197-4F10-7F54-1C89-F83681B5A4EE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2E469D7-5740-ACDB-7933-29E2662900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D39372B-1B6B-47F7-6E3D-7372029CFC5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93708FD4-C612-1C04-A2EE-9962098FB98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1A0D66D-B969-1B56-3306-0F8D1D51F442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094A705-8FE1-0726-7936-2F5F6F12963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1D2A1CBC-76B6-44BA-61DB-B0948ED0F526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17E9930A-0993-08CB-8250-CE018E19E64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4BEEC6B-C98C-F018-AB29-A5E2345C909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A2B77494-9FD2-F3AA-0955-BFF4EB0BC58B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67E5942-3C1E-FE17-4534-BD4C2A8DAA8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D436AF0C-2843-F0DF-28E4-CC3451708E80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7E4D2430-A572-815A-4DFD-E7864269A8A1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E6AC7B4-D831-E397-F93B-CF280C9C7FCA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810F8015-34E2-33F6-0ADC-C6C435E9D14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C5A9C2E-74D1-A87F-CFB4-58C8A9FF7EF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219DB489-A6A5-BD7F-44D7-1C53A0B2AF9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E5416B3C-EA68-9745-5277-F249CDE9EE8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D414204-2560-CE26-E6E9-C502CE6D0F0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99E160E7-DCEF-14FA-A842-B26C6E28402D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06499159-500B-2777-6403-2F15EE3789C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264F4F8E-77A0-145C-D7AA-3B3858DA42A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8E6FDF8-5C5D-5891-B446-A21761D0BF24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139CC29-D1AD-99E9-6C2B-C6A7D68249E8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05A9FB78-1970-F4B4-0F70-A6705F8F411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950E3A46-55CB-2C4D-A1A3-D5DD861787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BB97B969-A621-A6D5-1A36-70D6AAFCF82F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BB5DA55B-7A06-8075-AD7D-1780D7F1467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11837664-F935-96E4-ADA7-FEF78EB2E25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32EB9F1-DDD4-CA41-D717-C439A13F15FF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9DD8780-A282-5963-4ED9-EEADB1F7FCAC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73951891-7A9C-E3F3-DC01-4FC2BCE6179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27070C8-64CF-7CF6-CACF-75B4858A530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C727A7E8-9AE3-A931-C79B-003E35DD89A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E8B1E061-53E5-C75A-7F8E-1E7282666B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725B2B7-CE84-7C8B-C4DF-CC400218D82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59FDFEFC-66DF-4516-5CA7-3D1FB02AE97B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C66B404-BBC0-89ED-414D-FA46E9CC45A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705560A7-BE3E-8AD2-A348-BAF061017C4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C45D531B-1EDD-2B19-D0C2-C4D4C37FFD3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6EE3A17-E8EA-7853-99A3-C7CD3B443796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A346EDBC-24C9-9811-3329-EB4EBB5259B4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84C21DE-D2DA-9119-9EDC-4F1DECC04040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B8B2EEF-82A7-ECC5-5175-E9FC20F03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2404418"/>
            <a:ext cx="16407610" cy="722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7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0" y="1392372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11327451" cy="814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KE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HCW Influenza Project Design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E53E851-A35A-3C6B-2731-38FB2EDB2B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94"/>
          <a:stretch/>
        </p:blipFill>
        <p:spPr>
          <a:xfrm>
            <a:off x="1371600" y="2825539"/>
            <a:ext cx="13924972" cy="656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4EAB8252-E04C-6994-3496-25F1F5B82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847897"/>
            <a:ext cx="12801600" cy="702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FB91A-4B74-D6F0-3B2B-28D922235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E01406-CA5B-9BF1-B5DA-E93B5680AB6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13F03A2-1FE5-EA63-8DA9-B0BC2D29AF3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5A51112-A30F-E46E-EF93-0331C629FD12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6E90D15-498D-9F23-F764-675F7A59A6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9250528-D8F9-584B-6C0E-4EEF008D99D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6BA2834-803F-65C2-FEA9-4D940708A8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5F50FFDF-27F5-CB29-F9C3-C39AF080E6F0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D3E1D044-9577-0919-DF3A-0E7DD37F3E7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F5E25F9E-4211-998E-1F6D-94EC21B48AA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B8572B7-5312-9172-8061-51B1DA5F0C75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69B5B42-C9BF-B916-E9D7-C8B2CA7CB2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FEB29B5A-6379-2F80-D50F-0C95B1E000A7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7E8A0528-663D-6D61-8A3E-A22EAD32EC5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BE84283-88DC-64DD-30E5-E65D43ACC934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104FC66-A151-89B5-6BE4-85E9B2494DEC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B15380A-F7CE-0F07-DCBB-A22B434C5662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7F08D2A-F537-E15D-DF06-F734E010619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C6E3BD8-9A85-0123-D29D-16E73092CC22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0EB5DC77-BA5B-F533-2159-51A247F48BA9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A6D7705-5240-31CE-2E60-DB81EF206E06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036AD7AE-8CAC-4DEA-807B-3BE49446E56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2B998603-89FC-5CDA-E0EF-ACF3DFABABD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4432F8F-D0C0-FD8E-F3A2-9EF9E53E4C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42FD9AB0-E5AF-5718-CFDB-721F46F6E9F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2C01259-BE88-C598-5182-5A48983901E9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97F59A83-2267-115A-C60D-7793BDAE88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F54255DD-974F-BB04-BCD3-5F59016DC7E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BDB6373-7C68-BBAE-9F3F-0F80850BF06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CAE78285-C5B4-7DA1-3999-4AB69224F83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6D3B38DE-E79B-8264-2CA7-2FCD6463A34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35E365B4-02FF-B934-A6F1-62A63DCFB90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554A8DC-0084-F721-8FC9-651B1F1DD4FD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907D84A2-354D-A61F-A9BE-62D88924E864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F1EE7597-90A1-D211-6C30-4708266FFD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F9B799-4906-548D-4842-123605F5DF14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0A586DA-6889-A74F-B206-B9D86968A4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2D92F6F-1905-3994-86EA-205A1D541B6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1E051990-2D60-AC72-52DE-6CFFB846844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A0F70D5-888A-5400-2035-5E0B5A216427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BAEB7F9-B826-E0F9-A89D-FDFCF4FAFF2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19E3045A-7541-D81F-64A9-53F5786260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545761F4-02C3-9F58-7D1B-3FCF2DAA2EC7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F84A5732-DE30-B18A-6E3A-5B1AF422505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A48D9856-9D34-06D9-7C86-95E4CC44ED0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67FF2DE7-D7A7-7F6A-F5FB-1FD088C8DB7D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00F915CF-6F70-C802-8188-21A63CAE0696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6692C81C-13B2-6B31-E808-C73ECE4B413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4EBEBDC-7F6C-2A8E-520E-CB7F5526C65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8278E939-FDDF-CE77-161B-500FDE5A7B3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A9E119-AD1F-B05B-334F-AC797DE823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F127D3E-2F7F-7578-1110-3129A3395427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486BD50-CD13-9820-A872-B8D7A521AC2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99798AD9-7C0C-1F75-D3FA-6C046A8AA706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CD601CB-36F1-F221-08BB-27299530E3D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36A06D74-9CB8-CC2D-A8D8-84154D0735AB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1F178EA-BC41-8D69-8CC6-92ABED9B7EC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211463AA-45E4-F381-F47E-3D327C4FF94C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163238D-7BF5-E716-CBE0-C80290CCC194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9C05C591-68B6-9290-6F43-1104232745E4}"/>
              </a:ext>
            </a:extLst>
          </p:cNvPr>
          <p:cNvSpPr txBox="1">
            <a:spLocks/>
          </p:cNvSpPr>
          <p:nvPr/>
        </p:nvSpPr>
        <p:spPr>
          <a:xfrm>
            <a:off x="350816" y="2478210"/>
            <a:ext cx="4694792" cy="65270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 strategy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 at level 5 facilities (High volume)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Static vaccination posts for staff convenience</a:t>
            </a:r>
          </a:p>
        </p:txBody>
      </p:sp>
      <p:sp>
        <p:nvSpPr>
          <p:cNvPr id="62" name="Content Placeholder 3">
            <a:extLst>
              <a:ext uri="{FF2B5EF4-FFF2-40B4-BE49-F238E27FC236}">
                <a16:creationId xmlns:a16="http://schemas.microsoft.com/office/drawing/2014/main" id="{1ADE0097-3A6E-D896-6A63-A844B990D127}"/>
              </a:ext>
            </a:extLst>
          </p:cNvPr>
          <p:cNvSpPr txBox="1">
            <a:spLocks/>
          </p:cNvSpPr>
          <p:nvPr/>
        </p:nvSpPr>
        <p:spPr>
          <a:xfrm>
            <a:off x="5330953" y="2532763"/>
            <a:ext cx="4931228" cy="65270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Outreach strategy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Mobile teams visiting level 2-4 facilities</a:t>
            </a: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to department movement in large health facilities</a:t>
            </a:r>
          </a:p>
        </p:txBody>
      </p:sp>
      <p:pic>
        <p:nvPicPr>
          <p:cNvPr id="63" name="Picture 62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A33C915C-E729-9BDB-269C-2250400B21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3" r="6610" b="-1"/>
          <a:stretch>
            <a:fillRect/>
          </a:stretch>
        </p:blipFill>
        <p:spPr bwMode="auto">
          <a:xfrm>
            <a:off x="10491434" y="2206126"/>
            <a:ext cx="7151915" cy="6489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11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FAD0653A-4815-CC42-5265-969ADB444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2404419"/>
            <a:ext cx="10287000" cy="687806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8A261E0-BD1D-7004-A1CA-669028B5928E}"/>
              </a:ext>
            </a:extLst>
          </p:cNvPr>
          <p:cNvSpPr txBox="1"/>
          <p:nvPr/>
        </p:nvSpPr>
        <p:spPr>
          <a:xfrm>
            <a:off x="381000" y="2835176"/>
            <a:ext cx="7391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Target population: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Before vaccination in each facility, vaccinators confirmed eligible staff totals with the facility in-charge via an electronic form.</a:t>
            </a:r>
          </a:p>
        </p:txBody>
      </p:sp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61A6071-B2B0-88A6-781C-5F3AB8C6B39A}"/>
              </a:ext>
            </a:extLst>
          </p:cNvPr>
          <p:cNvSpPr txBox="1"/>
          <p:nvPr/>
        </p:nvSpPr>
        <p:spPr>
          <a:xfrm>
            <a:off x="788558" y="1284188"/>
            <a:ext cx="124702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Vaccination monitoring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BB8899-CAE8-7DFA-244F-67E76B2B9DCA}"/>
              </a:ext>
            </a:extLst>
          </p:cNvPr>
          <p:cNvSpPr txBox="1"/>
          <p:nvPr/>
        </p:nvSpPr>
        <p:spPr>
          <a:xfrm>
            <a:off x="533400" y="2727454"/>
            <a:ext cx="7620000" cy="5352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Support supervision visits using supervision tools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AEFI monitoring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Weekly meetings with vaccinators and county and sub county EPIs to review progress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Vaccination dashboards –Accessible to sub county teams</a:t>
            </a:r>
          </a:p>
        </p:txBody>
      </p:sp>
      <p:pic>
        <p:nvPicPr>
          <p:cNvPr id="63" name="Picture 6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A7BF6FF-B439-15B0-1782-B1134B18B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7" r="1" b="1"/>
          <a:stretch>
            <a:fillRect/>
          </a:stretch>
        </p:blipFill>
        <p:spPr>
          <a:xfrm>
            <a:off x="8153400" y="2478210"/>
            <a:ext cx="9982200" cy="68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54C14-D457-0F04-A8ED-2457983EC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F68D92E-4D10-029C-9174-64615A01C7E9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117BAD7-28A0-D9AB-53A5-07F1C653A5C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90BA546-28F0-CC94-BDC8-6F85EDC222EE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8EC314E-0A12-B4CF-3184-DFAFCC1BAB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1C8A7EF3-4170-8B42-4CDB-82FA044944E5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C5608E70-6A96-7A1D-482F-FDB28095F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6E0A2A6-7DF7-786B-8D2B-22FAF2EB4EC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84E71B7-1E08-1EC6-55C4-850C4F24DF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D630C22-A260-42E1-4B10-ADA01B4E120D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DD2ACF98-6252-C6FE-31A3-A5BCF321A800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1D6AC97-B6E3-E92A-0815-D67B076F10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09D0AAE3-B5D3-3074-F1F6-748863855995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CEDBBA36-9750-21B7-CBA7-D4374DAEB09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D149A1D-8859-86D1-5C81-76CCEE0BC3E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35D1C397-31E1-B400-0CBD-BC7FA22C6C1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50E65F8-31AE-0CF5-A22D-159C633669C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F1393A10-D928-79EE-0488-186A5D1389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FBB2F53D-83C1-9566-58BB-23CBC7B1819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B9EE14F9-B139-0229-A0D4-1D37D0F0655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DA075448-BB2D-1C17-3D72-F4ED82CDDD98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89D7B9F0-69C0-0A2A-031F-09F886E050F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C3B325F-C13A-9F61-BF86-1A690AE4E98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62ED50C-1FF8-7CE9-5093-AD3123A2CA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60E49CF-DF52-74E3-9D2E-24C9CADA3B64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3C98FB8-C727-DA30-6570-E9FD4EC1D30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77F7824C-8F6A-A5F2-C70F-AE831C5BA75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25A02A42-9AD9-6ADB-A69F-75F64E1CD445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B67174E8-D575-B2B5-8157-B4D11482D481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BDBCD99-5F6B-1825-C5CE-43982C41455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41545EE-D2E8-1C34-12EF-67C08A25BC27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4D18F902-3CE9-7634-4685-6EC8515E346D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1507AE3-FA3D-2DD5-57B6-036D571A1096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C521267-6DBC-A7F5-3F94-77C4976ECAE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22A0CFBC-8A9C-11EF-3E82-62F61F9B78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5CB86980-335A-9E64-BFF8-E3CAACE41C6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1F58389-7ED9-C7FB-3041-DF51F98ABA7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80B2A568-0861-DFED-8893-16A8651B07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50C0FE1-8163-39CB-9BBC-A6901C1F23A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C637F29A-4774-82F1-40CC-45FD7A53A3A7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F7553073-9D0C-3521-D621-80ED4A6ADF8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AEC2A5F-D70B-93E6-2965-4E4361C2EF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B4AD46-24F7-28AC-D8C8-B70915F1CE1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B6EC7882-B607-35CB-4C45-4D628332A5F1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0309A90-48C0-D5C8-F205-2E7182BEA3C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733041B5-0A7C-E243-53A9-34D7648744AF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E156B496-F39F-6556-C000-420120089C32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07B2168B-FD1B-249D-E7BC-C684D42A53EF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6B195906-D1D4-662F-4CB5-7A5477BE4A2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F6E5748B-A239-9850-D748-12FA91352BAA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B493A0CD-894D-B553-611A-EC97F84FA99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F0BD9982-A253-32E3-43F8-6EB4C1A6CC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D311B2C-BF5C-0F57-0A57-FD56CA95F09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86491B2B-69E6-DF06-BBC9-76DE027016B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7E678EA7-919B-BBEA-806A-D67FA86EB5A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711B8BE3-3941-54AA-C6B6-25E5F94D5499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F338F79-99BC-C9D5-57E5-DAB583E8ACF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EFD607C5-D1CE-D8CA-6802-E7F586B77F93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1B12BE2-1237-4BE2-13CB-8EBE8A7CBA14}"/>
              </a:ext>
            </a:extLst>
          </p:cNvPr>
          <p:cNvSpPr txBox="1"/>
          <p:nvPr/>
        </p:nvSpPr>
        <p:spPr>
          <a:xfrm>
            <a:off x="788558" y="1284188"/>
            <a:ext cx="12622642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Influenza vaccination coverage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1" name="Content Placeholder 4">
            <a:extLst>
              <a:ext uri="{FF2B5EF4-FFF2-40B4-BE49-F238E27FC236}">
                <a16:creationId xmlns:a16="http://schemas.microsoft.com/office/drawing/2014/main" id="{9AE7ABCE-6038-BA4C-09F5-2234712957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499733"/>
              </p:ext>
            </p:extLst>
          </p:nvPr>
        </p:nvGraphicFramePr>
        <p:xfrm>
          <a:off x="609600" y="2597741"/>
          <a:ext cx="15240000" cy="1920240"/>
        </p:xfrm>
        <a:graphic>
          <a:graphicData uri="http://schemas.openxmlformats.org/drawingml/2006/table">
            <a:tbl>
              <a:tblPr firstRow="1" bandRow="1"/>
              <a:tblGrid>
                <a:gridCol w="9272530">
                  <a:extLst>
                    <a:ext uri="{9D8B030D-6E8A-4147-A177-3AD203B41FA5}">
                      <a16:colId xmlns:a16="http://schemas.microsoft.com/office/drawing/2014/main" val="3539566199"/>
                    </a:ext>
                  </a:extLst>
                </a:gridCol>
                <a:gridCol w="5967470">
                  <a:extLst>
                    <a:ext uri="{9D8B030D-6E8A-4147-A177-3AD203B41FA5}">
                      <a16:colId xmlns:a16="http://schemas.microsoft.com/office/drawing/2014/main" val="1275057266"/>
                    </a:ext>
                  </a:extLst>
                </a:gridCol>
              </a:tblGrid>
              <a:tr h="14233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latin typeface="+mn-lt"/>
                        </a:rPr>
                        <a:t>Phase 1 – Dec 2023 to Oct 2024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 dirty="0">
                          <a:solidFill>
                            <a:srgbClr val="000000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26,382 </a:t>
                      </a:r>
                      <a:r>
                        <a:rPr lang="en-US" sz="3000" b="0" dirty="0">
                          <a:solidFill>
                            <a:srgbClr val="000000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health</a:t>
                      </a:r>
                      <a:r>
                        <a:rPr lang="en-US" sz="3000" b="0" dirty="0">
                          <a:solidFill>
                            <a:srgbClr val="000000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workers vaccinated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 dirty="0">
                          <a:solidFill>
                            <a:srgbClr val="000000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AEFIs – 16 reported. All resolved within 2 days</a:t>
                      </a:r>
                    </a:p>
                    <a:p>
                      <a:endParaRPr lang="en-US" sz="30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latin typeface="+mn-lt"/>
                        </a:rPr>
                        <a:t>Phase 2 – Aug to Nov 2025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+mn-lt"/>
                        </a:rPr>
                        <a:t>28,848 health workers vaccinated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dirty="0">
                          <a:latin typeface="+mn-lt"/>
                        </a:rPr>
                        <a:t>AEFIs – 11 reported. All were minor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109597"/>
                  </a:ext>
                </a:extLst>
              </a:tr>
            </a:tbl>
          </a:graphicData>
        </a:graphic>
      </p:graphicFrame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30878444-673E-D464-D9D9-07FFD53ED2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937845"/>
              </p:ext>
            </p:extLst>
          </p:nvPr>
        </p:nvGraphicFramePr>
        <p:xfrm>
          <a:off x="785146" y="4525190"/>
          <a:ext cx="14226254" cy="538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607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1156225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Reasons for influenza vaccination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5A8B6E49-F632-6CFA-52CE-C665FC9A5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58258"/>
              </p:ext>
            </p:extLst>
          </p:nvPr>
        </p:nvGraphicFramePr>
        <p:xfrm>
          <a:off x="884829" y="2532763"/>
          <a:ext cx="14888571" cy="5811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EFAC0-D047-CE9A-35CD-4226EE776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236FBE-BFEF-B15E-DB04-4B8FAAF4767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E4BC25-D74B-D4E5-8622-2B253E9544A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51EB42A-4C20-2C79-B1DE-2AB081111B9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63E18FA-BDFE-713D-79F3-F0A83C8AFD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1017A1E-FAA6-7787-EC31-FC4207E37B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83D082C-A63D-7E0E-4DDB-B521C152A7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8EDD151A-5D53-0CEA-D1AA-BE3557B7D786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46891084-4687-E3BE-E93D-D3AE40393C65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91396AEA-56E2-149D-3266-BB87709D0BBD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7BBA903-1FF3-BDFA-C324-61FB623B9E90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66D230A7-81AC-0540-B6E6-6A16282768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84F1074-BB32-E505-332B-3E13FD046466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22236502-DC79-A5F8-8CA5-55528FF49386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A50D67EF-52DA-AD4F-8992-854C181CBA7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4D074FB5-30D5-B6C2-754D-627BB129DE37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8284784-B59C-2960-283E-F35423B380F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579D54D-105E-32C4-4A4C-E44463C95A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057E6DC3-4598-A729-EE8D-2A0260794D96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9DA7F98-A894-5489-7B53-DC55C94C1B5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78C04F1-2580-614C-6FBD-750ACB2F33BB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8C11C5D2-9D25-539B-AE01-08EBA978FD55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AF01B92B-F362-8BF1-3F7B-6DB8514143A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5B248AC-F01B-0F29-409C-10948A17E6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F3F75BC6-FB37-81DF-E1BB-1EDEC07E248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FDDF3E8-9307-D5A4-6703-75D8BB755C60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9792A66-AC0D-7D72-1F2D-DE6EAB1832F5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89654F0-5396-5819-E49A-FD4B5A2D1E2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D14709B4-1B26-729D-45AE-60E39757A73A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6919A9AD-0157-E921-5027-498834191145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C6B26197-6969-5A1E-056D-BC5F05E89301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CF2A68D8-3338-B9A9-EBBD-332F63EE902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A04FF4CF-02DA-807C-9FAE-B1A0E906865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03FB408-0E42-C585-1DD0-887846F2DA5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AE12D22-DABE-86F4-F2AB-286C9897E7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6D5E0C4-6CBC-3607-DA10-A6408E75C092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17FB836-A0EB-CAE7-8C7A-7EACED9F09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C1B53E92-2F5A-DD44-55C9-CD7686D26F90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EC8C390-7394-34D6-8242-1BB0E0B1D1AA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6C3AB59F-CF51-79E6-8158-758FCDE6BDC0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B0F8C6F1-8E2B-38BA-B142-B6A221EEB8D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BE292E3-BF1A-6924-4AC4-C78DF19B410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66E0D083-4B72-E25A-A613-DFB1F0CED98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0DCD678-F76E-CD44-2F2B-FF4998EC5834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91C4186-DCD5-A180-41C3-4D9895868E6D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CC09C68-7E43-1F21-68A5-B6673EBD611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BE75E01F-766A-AB53-4876-64627907F647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0FCC6048-CC1E-9DF0-F399-1C7253CA47F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AFD07A-0D9D-A6F0-C827-79AA8D65D8E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05E543F8-F6A7-2032-7752-57494FD36E3F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8DF6EBB-93BE-6491-02C5-BF479CF9FE6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353A6A7-BAAF-F715-93AE-8491D47438D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422D421-607F-900B-2F5F-D6BDC0CEF091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99099D0-5882-96A5-656C-43A300A5B38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3DAE8F0D-BD89-AEBE-6153-6F21027CEC92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C2D4C33A-A4A6-F3CE-76CC-B234F4AE7C11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9E705868-1921-FB17-99A7-DE8A6065CF6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358CAE29-3976-4A77-09E5-C34E5BCFDD52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8D9B330F-AF31-CEA7-5059-E037A3BB79ED}"/>
              </a:ext>
            </a:extLst>
          </p:cNvPr>
          <p:cNvSpPr txBox="1"/>
          <p:nvPr/>
        </p:nvSpPr>
        <p:spPr>
          <a:xfrm>
            <a:off x="788558" y="1284188"/>
            <a:ext cx="1156225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Reasons for not receiving influenza vaccination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FD35617C-5FE6-A1AF-CB01-099E02C2C3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669366"/>
              </p:ext>
            </p:extLst>
          </p:nvPr>
        </p:nvGraphicFramePr>
        <p:xfrm>
          <a:off x="931498" y="2704334"/>
          <a:ext cx="15773400" cy="634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6232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6C0F-ACB1-662F-3870-2CF822496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A09C0A-00E4-E6A2-0461-9D4D31B6DCB7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3517DFE-E39D-F8EA-3CCA-D468846E7371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4EDE148-2D19-7BB4-44C8-3373412515F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AE96A076-D450-921B-A978-815A847F97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003EA7B8-59BB-AD8D-E7AC-B682299B8B46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65B0417-F8DA-00AA-1999-F124B35802D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2058ACF7-FDEE-29C3-3B2E-11ABFBA83CF2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BA17118-9AAE-67B1-B51A-36F057ECA59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CE9A214-BFB6-A6C5-AD38-DEB7D928226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B8638C6C-27E9-48CC-807E-78021FDE7AC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0C0F769-9FBB-6306-2FD2-5E524A6472D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6158A05-1BD0-2102-79C8-80DD4E99EEE1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CE5ED43-A5A9-FEDC-A346-63D49444345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F7DDE680-6A4A-2B4F-AC4A-41844FBF789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1E2EBA7E-FDC8-2E38-3BB1-96FC3D811AE8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B2CF884-08A8-EFAB-9693-EAAE39777101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5605974C-C52D-401D-5BB1-3E683DBBEDC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C0EE36B-BF26-72C8-687B-B01EF3F9C7B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B70EECC1-F0C2-FE31-B93D-62356B52736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7709900-013F-1D29-C820-27D6087500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41287FC-870A-0E6D-E75F-8786CD7408A8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A63F86E3-0CB7-5845-6EAD-E143E9B20B2D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DCD846DC-E990-1AAB-DD18-C049AC0787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FC6265C-3F41-8575-A482-E821BCCCB4C1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0E95C39-53FE-9D99-7C20-93FFB89CFAD7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55343E2F-FDE1-74FC-62D7-0B9CC71F31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7F8CB618-CA76-91E7-3267-9105079B5CB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B60FC6B6-0A1B-BDAE-904A-9BF4BEAAE5F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CF0D7DDB-5143-1FCC-3F7D-C79696BB7B4A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50F01B87-CE39-A34B-519E-299F5374BDD1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2993CF4-17D8-3E8B-9D84-1D3B1B9ABC7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1EB9AFE7-DCA4-D26E-72E6-20423C5BB049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9C6B35C-F103-91A9-77FF-6A2B8A14D6C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BB964C5B-D0C7-756D-EB5A-8B296C62CEE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8250DA2E-1D05-F32B-6EF6-BC3FF52B220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E67F2360-985B-9BF1-E969-47D9AB27251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E768E59F-46D5-26F5-0E6E-CF00FCF24E20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1E838752-76B1-63F1-ECB8-E764E353B9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CA565B67-A69D-C0C4-AC4E-E8EE9BAC2B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9DF1571E-7946-09A0-5034-C4EE1658649F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00325F4-BEE9-6650-8C06-7603E41304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1D28F9B4-ABF4-9E83-EDB2-69677B65C6B7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DC0001BF-0659-D1DF-6229-F3834F100022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57F4900-87E4-FDA4-AA40-038E6D1F170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7E699E30-4DFD-F432-9B6C-820D07BFAFD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AA6CC310-6F49-240E-E469-A023098840BF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A5E9B5D9-7B13-E849-67A4-9B7EB0E9F81E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A6C2D828-2600-F4D6-14E8-5734E7D7AC3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99DAEBEB-A2CB-6306-27FE-A51822A9A8EE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5470A994-28EC-77B1-48AA-0F992E82690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2C7F75B7-7229-1523-9DBB-19AA2D8EC3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9D4CFED-5EF2-C79A-9280-C7107B518C3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22C403-4EE8-8277-1CE4-DDAAEC32269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DEF7ED15-2591-AD57-1572-762A819252D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9A1BECBE-02F9-DC0F-A50F-D9D9E5FDEA64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172067D2-451C-AF0F-7A23-90FAFC7756F6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1C9FC8B-8B5E-551F-C183-1DD5FC9E70A4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FD4474DE-2064-2766-EF81-93EC8BEAD1BE}"/>
              </a:ext>
            </a:extLst>
          </p:cNvPr>
          <p:cNvSpPr txBox="1"/>
          <p:nvPr/>
        </p:nvSpPr>
        <p:spPr>
          <a:xfrm>
            <a:off x="788558" y="1284188"/>
            <a:ext cx="11562250" cy="799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Lessons learnt from HCW vaccination project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E0A7CC6-2CA2-2E1D-7277-A54486468E02}"/>
              </a:ext>
            </a:extLst>
          </p:cNvPr>
          <p:cNvSpPr txBox="1"/>
          <p:nvPr/>
        </p:nvSpPr>
        <p:spPr>
          <a:xfrm>
            <a:off x="381000" y="2478210"/>
            <a:ext cx="103632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Leadership endorsement critical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Digital systems enable real-time action: </a:t>
            </a:r>
            <a:r>
              <a:rPr lang="en-US" sz="3600" dirty="0" err="1"/>
              <a:t>REDCap</a:t>
            </a:r>
            <a:r>
              <a:rPr lang="en-US" sz="3600" dirty="0"/>
              <a:t> platform allowed daily coverage tracking and rapid problem-solving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On-site delivery removes barriers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Peer familiarity builds trust: HCWs vaccinating colleagues reduced hesitancy more effectively than external teams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Documentation valued: Vaccination certification motivated uptake for professional portfolios</a:t>
            </a:r>
          </a:p>
        </p:txBody>
      </p:sp>
      <p:pic>
        <p:nvPicPr>
          <p:cNvPr id="63" name="Picture 62" descr="A group of people standing around a tent&#10;&#10;Description automatically generated">
            <a:extLst>
              <a:ext uri="{FF2B5EF4-FFF2-40B4-BE49-F238E27FC236}">
                <a16:creationId xmlns:a16="http://schemas.microsoft.com/office/drawing/2014/main" id="{6CB811F2-6D32-C30C-C0D7-A15559234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3" r="20287"/>
          <a:stretch>
            <a:fillRect/>
          </a:stretch>
        </p:blipFill>
        <p:spPr>
          <a:xfrm>
            <a:off x="11125200" y="2109020"/>
            <a:ext cx="7162800" cy="765447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3440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7A0C4D5C-7D5C-4C63-3BD7-FBD9597C8202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Conclusion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EDBAD7B-0BC5-9174-EA9B-44C60A785D61}"/>
              </a:ext>
            </a:extLst>
          </p:cNvPr>
          <p:cNvSpPr txBox="1">
            <a:spLocks/>
          </p:cNvSpPr>
          <p:nvPr/>
        </p:nvSpPr>
        <p:spPr>
          <a:xfrm>
            <a:off x="381000" y="2189962"/>
            <a:ext cx="7620000" cy="783033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defRPr b="1"/>
            </a:pPr>
            <a:r>
              <a:rPr lang="en-GB" sz="10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Kenya's immunization system can deliver influenza vaccines at scale: 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GB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~26,000 healthcare workers vaccinated with 79-98% coverage</a:t>
            </a:r>
          </a:p>
          <a:p>
            <a:pPr>
              <a:lnSpc>
                <a:spcPct val="110000"/>
              </a:lnSpc>
            </a:pPr>
            <a:r>
              <a:rPr lang="en-US" sz="10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capacity serves dual purposes: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US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IMMEDIATE: Reduce annual seasonal influenza burden in high-risk groups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US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STRATEGIC: Maintain standing infrastructure for rapid pandemic response</a:t>
            </a:r>
          </a:p>
          <a:p>
            <a:pPr>
              <a:lnSpc>
                <a:spcPct val="110000"/>
              </a:lnSpc>
            </a:pPr>
            <a:r>
              <a:rPr lang="en-US" sz="10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we demonstrated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US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coverage is achievable with existing infrastructure 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US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Implementation barriers are known and addressable </a:t>
            </a:r>
          </a:p>
          <a:p>
            <a:pPr lvl="1">
              <a:lnSpc>
                <a:spcPct val="110000"/>
              </a:lnSpc>
              <a:buFont typeface="Tahoma" panose="020B0604030504040204" pitchFamily="34" charset="0"/>
              <a:buChar char="₋"/>
            </a:pPr>
            <a:r>
              <a:rPr lang="en-US" sz="10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Kenya is operationally ready for scaled influenza vaccination</a:t>
            </a:r>
          </a:p>
          <a:p>
            <a:pPr>
              <a:lnSpc>
                <a:spcPct val="110000"/>
              </a:lnSpc>
            </a:pPr>
            <a:r>
              <a:rPr lang="en-US" sz="10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Operational readiness proven - policy action needed</a:t>
            </a:r>
          </a:p>
          <a:p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BC889CE-2618-EA8B-B95E-8D0C8E93B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2201851"/>
            <a:ext cx="9525000" cy="736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21" t="-22000" r="-117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407</Words>
  <Application>Microsoft Office PowerPoint</Application>
  <PresentationFormat>Custom</PresentationFormat>
  <Paragraphs>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Söhne</vt:lpstr>
      <vt:lpstr>Tahoma</vt:lpstr>
      <vt:lpstr>Calibri</vt:lpstr>
      <vt:lpstr>Arial</vt:lpstr>
      <vt:lpstr>Arial Bold Italics</vt:lpstr>
      <vt:lpstr>Arial Bold</vt:lpstr>
      <vt:lpstr>Aptos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Mirieri, Harriet</dc:creator>
  <cp:lastModifiedBy>Mirieri, Harriet</cp:lastModifiedBy>
  <cp:revision>5</cp:revision>
  <dcterms:created xsi:type="dcterms:W3CDTF">2006-08-16T00:00:00Z</dcterms:created>
  <dcterms:modified xsi:type="dcterms:W3CDTF">2026-04-28T08:37:32Z</dcterms:modified>
  <dc:identifier>DAHHYIZfiEY</dc:identifier>
</cp:coreProperties>
</file>